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31"/>
  </p:notesMasterIdLst>
  <p:sldIdLst>
    <p:sldId id="256" r:id="rId2"/>
    <p:sldId id="282" r:id="rId3"/>
    <p:sldId id="257" r:id="rId4"/>
    <p:sldId id="284" r:id="rId5"/>
    <p:sldId id="259" r:id="rId6"/>
    <p:sldId id="277" r:id="rId7"/>
    <p:sldId id="260" r:id="rId8"/>
    <p:sldId id="293" r:id="rId9"/>
    <p:sldId id="279" r:id="rId10"/>
    <p:sldId id="273" r:id="rId11"/>
    <p:sldId id="275" r:id="rId12"/>
    <p:sldId id="271" r:id="rId13"/>
    <p:sldId id="264" r:id="rId14"/>
    <p:sldId id="261" r:id="rId15"/>
    <p:sldId id="290" r:id="rId16"/>
    <p:sldId id="287" r:id="rId17"/>
    <p:sldId id="289" r:id="rId18"/>
    <p:sldId id="262" r:id="rId19"/>
    <p:sldId id="281" r:id="rId20"/>
    <p:sldId id="280" r:id="rId21"/>
    <p:sldId id="285" r:id="rId22"/>
    <p:sldId id="292" r:id="rId23"/>
    <p:sldId id="286" r:id="rId24"/>
    <p:sldId id="288" r:id="rId25"/>
    <p:sldId id="268" r:id="rId26"/>
    <p:sldId id="270" r:id="rId27"/>
    <p:sldId id="269" r:id="rId28"/>
    <p:sldId id="267" r:id="rId29"/>
    <p:sldId id="258" r:id="rId3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000000"/>
          </p15:clr>
        </p15:guide>
        <p15:guide id="2" pos="2880">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2" roundtripDataSignature="AMtx7mgM1bx4Cgtn/WBQaY/hHGbXLp7F8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32ABB2-1E6A-4AB9-AD66-7C8E5F970660}" v="1" dt="2023-10-24T22:42:38.2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739" autoAdjust="0"/>
  </p:normalViewPr>
  <p:slideViewPr>
    <p:cSldViewPr snapToGrid="0">
      <p:cViewPr varScale="1">
        <p:scale>
          <a:sx n="129" d="100"/>
          <a:sy n="129" d="100"/>
        </p:scale>
        <p:origin x="1104" y="11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customschemas.google.com/relationships/presentationmetadata" Target="metadata"/><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27bda9766b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6" name="Google Shape;56;g27bda9766b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242543061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24254306139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 name="Google Shape;63;g24254306139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dirty="0"/>
          </a:p>
        </p:txBody>
      </p:sp>
    </p:spTree>
    <p:extLst>
      <p:ext uri="{BB962C8B-B14F-4D97-AF65-F5344CB8AC3E}">
        <p14:creationId xmlns:p14="http://schemas.microsoft.com/office/powerpoint/2010/main" val="3916000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242543061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24254306139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 name="Google Shape;63;g24254306139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dirty="0"/>
          </a:p>
        </p:txBody>
      </p:sp>
    </p:spTree>
    <p:extLst>
      <p:ext uri="{BB962C8B-B14F-4D97-AF65-F5344CB8AC3E}">
        <p14:creationId xmlns:p14="http://schemas.microsoft.com/office/powerpoint/2010/main" val="2480920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242543061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24254306139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 name="Google Shape;63;g24254306139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dirty="0"/>
          </a:p>
        </p:txBody>
      </p:sp>
    </p:spTree>
    <p:extLst>
      <p:ext uri="{BB962C8B-B14F-4D97-AF65-F5344CB8AC3E}">
        <p14:creationId xmlns:p14="http://schemas.microsoft.com/office/powerpoint/2010/main" val="1667228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242543061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24254306139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 name="Google Shape;63;g24254306139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dirty="0"/>
          </a:p>
        </p:txBody>
      </p:sp>
    </p:spTree>
    <p:extLst>
      <p:ext uri="{BB962C8B-B14F-4D97-AF65-F5344CB8AC3E}">
        <p14:creationId xmlns:p14="http://schemas.microsoft.com/office/powerpoint/2010/main" val="1140266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242543061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24254306139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 name="Google Shape;63;g24254306139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dirty="0"/>
          </a:p>
        </p:txBody>
      </p:sp>
    </p:spTree>
    <p:extLst>
      <p:ext uri="{BB962C8B-B14F-4D97-AF65-F5344CB8AC3E}">
        <p14:creationId xmlns:p14="http://schemas.microsoft.com/office/powerpoint/2010/main" val="2558323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242543061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24254306139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 name="Google Shape;63;g24254306139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dirty="0"/>
          </a:p>
        </p:txBody>
      </p:sp>
    </p:spTree>
    <p:extLst>
      <p:ext uri="{BB962C8B-B14F-4D97-AF65-F5344CB8AC3E}">
        <p14:creationId xmlns:p14="http://schemas.microsoft.com/office/powerpoint/2010/main" val="3466123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242543061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24254306139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 name="Google Shape;63;g24254306139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dirty="0"/>
          </a:p>
        </p:txBody>
      </p:sp>
    </p:spTree>
    <p:extLst>
      <p:ext uri="{BB962C8B-B14F-4D97-AF65-F5344CB8AC3E}">
        <p14:creationId xmlns:p14="http://schemas.microsoft.com/office/powerpoint/2010/main" val="2182032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242543061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24254306139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 name="Google Shape;63;g24254306139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dirty="0"/>
          </a:p>
        </p:txBody>
      </p:sp>
    </p:spTree>
    <p:extLst>
      <p:ext uri="{BB962C8B-B14F-4D97-AF65-F5344CB8AC3E}">
        <p14:creationId xmlns:p14="http://schemas.microsoft.com/office/powerpoint/2010/main" val="2242787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242543061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24254306139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 name="Google Shape;63;g24254306139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dirty="0"/>
          </a:p>
        </p:txBody>
      </p:sp>
    </p:spTree>
    <p:extLst>
      <p:ext uri="{BB962C8B-B14F-4D97-AF65-F5344CB8AC3E}">
        <p14:creationId xmlns:p14="http://schemas.microsoft.com/office/powerpoint/2010/main" val="1089258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242543061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24254306139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 name="Google Shape;63;g24254306139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dirty="0"/>
          </a:p>
        </p:txBody>
      </p:sp>
    </p:spTree>
    <p:extLst>
      <p:ext uri="{BB962C8B-B14F-4D97-AF65-F5344CB8AC3E}">
        <p14:creationId xmlns:p14="http://schemas.microsoft.com/office/powerpoint/2010/main" val="2600943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242543061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24254306139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 name="Google Shape;63;g24254306139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dirty="0"/>
          </a:p>
        </p:txBody>
      </p:sp>
    </p:spTree>
    <p:extLst>
      <p:ext uri="{BB962C8B-B14F-4D97-AF65-F5344CB8AC3E}">
        <p14:creationId xmlns:p14="http://schemas.microsoft.com/office/powerpoint/2010/main" val="40678608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242543061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24254306139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 name="Google Shape;63;g24254306139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dirty="0"/>
          </a:p>
        </p:txBody>
      </p:sp>
    </p:spTree>
    <p:extLst>
      <p:ext uri="{BB962C8B-B14F-4D97-AF65-F5344CB8AC3E}">
        <p14:creationId xmlns:p14="http://schemas.microsoft.com/office/powerpoint/2010/main" val="2956378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242543061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24254306139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lvl="0" algn="l" fontAlgn="base"/>
            <a:r>
              <a:rPr lang="en-US" dirty="0">
                <a:solidFill>
                  <a:srgbClr val="404041"/>
                </a:solidFill>
                <a:latin typeface="Calibri" panose="020F0502020204030204" pitchFamily="34" charset="0"/>
                <a:cs typeface="Calibri" panose="020F0502020204030204" pitchFamily="34" charset="0"/>
              </a:rPr>
              <a:t>Our education offers practical advice on how to meet everyday needs and provide support to people with dementia so that they can maintain an independent, socially active and healthy life.  In addition, AQ is a Registered Training Organisation (RTO 30213).</a:t>
            </a:r>
          </a:p>
          <a:p>
            <a:pPr lvl="0" algn="l" fontAlgn="base"/>
            <a:endParaRPr lang="en-US" dirty="0">
              <a:solidFill>
                <a:srgbClr val="40404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dirty="0"/>
          </a:p>
        </p:txBody>
      </p:sp>
      <p:sp>
        <p:nvSpPr>
          <p:cNvPr id="63" name="Google Shape;63;g24254306139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dirty="0"/>
          </a:p>
        </p:txBody>
      </p:sp>
    </p:spTree>
    <p:extLst>
      <p:ext uri="{BB962C8B-B14F-4D97-AF65-F5344CB8AC3E}">
        <p14:creationId xmlns:p14="http://schemas.microsoft.com/office/powerpoint/2010/main" val="3037230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242543061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24254306139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 name="Google Shape;63;g24254306139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dirty="0"/>
          </a:p>
        </p:txBody>
      </p:sp>
    </p:spTree>
    <p:extLst>
      <p:ext uri="{BB962C8B-B14F-4D97-AF65-F5344CB8AC3E}">
        <p14:creationId xmlns:p14="http://schemas.microsoft.com/office/powerpoint/2010/main" val="41597245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242543061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24254306139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 name="Google Shape;63;g24254306139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dirty="0"/>
          </a:p>
        </p:txBody>
      </p:sp>
    </p:spTree>
    <p:extLst>
      <p:ext uri="{BB962C8B-B14F-4D97-AF65-F5344CB8AC3E}">
        <p14:creationId xmlns:p14="http://schemas.microsoft.com/office/powerpoint/2010/main" val="37020124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242543061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24254306139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 name="Google Shape;63;g24254306139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dirty="0"/>
          </a:p>
        </p:txBody>
      </p:sp>
    </p:spTree>
    <p:extLst>
      <p:ext uri="{BB962C8B-B14F-4D97-AF65-F5344CB8AC3E}">
        <p14:creationId xmlns:p14="http://schemas.microsoft.com/office/powerpoint/2010/main" val="2014917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242543061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24254306139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 name="Google Shape;63;g24254306139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a:t>
            </a:fld>
            <a:endParaRPr dirty="0"/>
          </a:p>
        </p:txBody>
      </p:sp>
    </p:spTree>
    <p:extLst>
      <p:ext uri="{BB962C8B-B14F-4D97-AF65-F5344CB8AC3E}">
        <p14:creationId xmlns:p14="http://schemas.microsoft.com/office/powerpoint/2010/main" val="3120402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242543061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24254306139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 name="Google Shape;63;g24254306139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26</a:t>
            </a:fld>
            <a:endParaRPr dirty="0"/>
          </a:p>
        </p:txBody>
      </p:sp>
    </p:spTree>
    <p:extLst>
      <p:ext uri="{BB962C8B-B14F-4D97-AF65-F5344CB8AC3E}">
        <p14:creationId xmlns:p14="http://schemas.microsoft.com/office/powerpoint/2010/main" val="1158394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242543061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24254306139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AQ has Allied Health funded through various government streams as well as private services available across all sites.</a:t>
            </a:r>
            <a:endParaRPr dirty="0"/>
          </a:p>
        </p:txBody>
      </p:sp>
      <p:sp>
        <p:nvSpPr>
          <p:cNvPr id="63" name="Google Shape;63;g24254306139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dirty="0"/>
          </a:p>
        </p:txBody>
      </p:sp>
    </p:spTree>
    <p:extLst>
      <p:ext uri="{BB962C8B-B14F-4D97-AF65-F5344CB8AC3E}">
        <p14:creationId xmlns:p14="http://schemas.microsoft.com/office/powerpoint/2010/main" val="5447614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242543061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24254306139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 name="Google Shape;63;g24254306139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28</a:t>
            </a:fld>
            <a:endParaRPr dirty="0"/>
          </a:p>
        </p:txBody>
      </p:sp>
    </p:spTree>
    <p:extLst>
      <p:ext uri="{BB962C8B-B14F-4D97-AF65-F5344CB8AC3E}">
        <p14:creationId xmlns:p14="http://schemas.microsoft.com/office/powerpoint/2010/main" val="39267411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7bda9766b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0" name="Google Shape;70;g27bda9766bb_0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Times New Roman"/>
              <a:ea typeface="Times New Roman"/>
              <a:cs typeface="Times New Roman"/>
              <a:sym typeface="Times New Roman"/>
            </a:endParaRPr>
          </a:p>
        </p:txBody>
      </p:sp>
      <p:sp>
        <p:nvSpPr>
          <p:cNvPr id="71" name="Google Shape;71;g27bda9766bb_0_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29</a:t>
            </a:fld>
            <a:endParaRPr sz="12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242543061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24254306139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rgbClr val="404041"/>
                </a:solidFill>
                <a:latin typeface="effra reg otf"/>
              </a:rPr>
              <a:t>AQ’s services are delivered to ensure that the dignity of Older Australians, including people diagnosed with dementia is respected at all times, and that their independence and abilities are supported.</a:t>
            </a:r>
          </a:p>
        </p:txBody>
      </p:sp>
      <p:sp>
        <p:nvSpPr>
          <p:cNvPr id="63" name="Google Shape;63;g24254306139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242543061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24254306139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 name="Google Shape;63;g24254306139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dirty="0"/>
          </a:p>
        </p:txBody>
      </p:sp>
    </p:spTree>
    <p:extLst>
      <p:ext uri="{BB962C8B-B14F-4D97-AF65-F5344CB8AC3E}">
        <p14:creationId xmlns:p14="http://schemas.microsoft.com/office/powerpoint/2010/main" val="1964223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242543061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24254306139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 name="Google Shape;63;g24254306139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dirty="0"/>
          </a:p>
        </p:txBody>
      </p:sp>
    </p:spTree>
    <p:extLst>
      <p:ext uri="{BB962C8B-B14F-4D97-AF65-F5344CB8AC3E}">
        <p14:creationId xmlns:p14="http://schemas.microsoft.com/office/powerpoint/2010/main" val="3467630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242543061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24254306139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 name="Google Shape;63;g24254306139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dirty="0"/>
          </a:p>
        </p:txBody>
      </p:sp>
    </p:spTree>
    <p:extLst>
      <p:ext uri="{BB962C8B-B14F-4D97-AF65-F5344CB8AC3E}">
        <p14:creationId xmlns:p14="http://schemas.microsoft.com/office/powerpoint/2010/main" val="3480875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242543061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24254306139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 name="Google Shape;63;g24254306139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dirty="0"/>
          </a:p>
        </p:txBody>
      </p:sp>
    </p:spTree>
    <p:extLst>
      <p:ext uri="{BB962C8B-B14F-4D97-AF65-F5344CB8AC3E}">
        <p14:creationId xmlns:p14="http://schemas.microsoft.com/office/powerpoint/2010/main" val="1313186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242543061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24254306139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 name="Google Shape;63;g24254306139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dirty="0"/>
          </a:p>
        </p:txBody>
      </p:sp>
    </p:spTree>
    <p:extLst>
      <p:ext uri="{BB962C8B-B14F-4D97-AF65-F5344CB8AC3E}">
        <p14:creationId xmlns:p14="http://schemas.microsoft.com/office/powerpoint/2010/main" val="615371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242543061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24254306139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For example, Cognitive Stimulation Therapy, GLAD Therapy, Music Therapy, Falls Prevention Therapy</a:t>
            </a:r>
            <a:endParaRPr dirty="0"/>
          </a:p>
        </p:txBody>
      </p:sp>
      <p:sp>
        <p:nvSpPr>
          <p:cNvPr id="63" name="Google Shape;63;g24254306139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dirty="0"/>
          </a:p>
        </p:txBody>
      </p:sp>
    </p:spTree>
    <p:extLst>
      <p:ext uri="{BB962C8B-B14F-4D97-AF65-F5344CB8AC3E}">
        <p14:creationId xmlns:p14="http://schemas.microsoft.com/office/powerpoint/2010/main" val="11630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g27bda9766bb_0_155"/>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5" name="Google Shape;15;g27bda9766bb_0_155"/>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 name="Google Shape;16;g27bda9766bb_0_1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7"/>
        <p:cNvGrpSpPr/>
        <p:nvPr/>
      </p:nvGrpSpPr>
      <p:grpSpPr>
        <a:xfrm>
          <a:off x="0" y="0"/>
          <a:ext cx="0" cy="0"/>
          <a:chOff x="0" y="0"/>
          <a:chExt cx="0" cy="0"/>
        </a:xfrm>
      </p:grpSpPr>
      <p:sp>
        <p:nvSpPr>
          <p:cNvPr id="48" name="Google Shape;48;g27bda9766bb_0_187"/>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9" name="Google Shape;49;g27bda9766bb_0_18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0"/>
        <p:cNvGrpSpPr/>
        <p:nvPr/>
      </p:nvGrpSpPr>
      <p:grpSpPr>
        <a:xfrm>
          <a:off x="0" y="0"/>
          <a:ext cx="0" cy="0"/>
          <a:chOff x="0" y="0"/>
          <a:chExt cx="0" cy="0"/>
        </a:xfrm>
      </p:grpSpPr>
      <p:sp>
        <p:nvSpPr>
          <p:cNvPr id="51" name="Google Shape;51;g27bda9766bb_0_190"/>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2" name="Google Shape;52;g27bda9766bb_0_190"/>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53" name="Google Shape;53;g27bda9766bb_0_19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g27bda9766bb_0_19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g27bda9766bb_0_15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1" name="Google Shape;21;g27bda9766bb_0_1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
        <p:cNvGrpSpPr/>
        <p:nvPr/>
      </p:nvGrpSpPr>
      <p:grpSpPr>
        <a:xfrm>
          <a:off x="0" y="0"/>
          <a:ext cx="0" cy="0"/>
          <a:chOff x="0" y="0"/>
          <a:chExt cx="0" cy="0"/>
        </a:xfrm>
      </p:grpSpPr>
      <p:sp>
        <p:nvSpPr>
          <p:cNvPr id="23" name="Google Shape;23;g27bda9766bb_0_1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 name="Google Shape;24;g27bda9766bb_0_16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5" name="Google Shape;25;g27bda9766bb_0_1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g27bda9766bb_0_16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 name="Google Shape;28;g27bda9766bb_0_16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9" name="Google Shape;29;g27bda9766bb_0_16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 name="Google Shape;30;g27bda9766bb_0_1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g27bda9766bb_0_17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3" name="Google Shape;33;g27bda9766bb_0_17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sp>
        <p:nvSpPr>
          <p:cNvPr id="35" name="Google Shape;35;g27bda9766bb_0_17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6" name="Google Shape;36;g27bda9766bb_0_174"/>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7" name="Google Shape;37;g27bda9766bb_0_17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
        <p:cNvGrpSpPr/>
        <p:nvPr/>
      </p:nvGrpSpPr>
      <p:grpSpPr>
        <a:xfrm>
          <a:off x="0" y="0"/>
          <a:ext cx="0" cy="0"/>
          <a:chOff x="0" y="0"/>
          <a:chExt cx="0" cy="0"/>
        </a:xfrm>
      </p:grpSpPr>
      <p:sp>
        <p:nvSpPr>
          <p:cNvPr id="39" name="Google Shape;39;g27bda9766bb_0_17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0" name="Google Shape;40;g27bda9766bb_0_17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g27bda9766bb_0_181"/>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3" name="Google Shape;43;g27bda9766bb_0_18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4" name="Google Shape;44;g27bda9766bb_0_18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5" name="Google Shape;45;g27bda9766bb_0_181"/>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17500" algn="l">
              <a:lnSpc>
                <a:spcPct val="115000"/>
              </a:lnSpc>
              <a:spcBef>
                <a:spcPts val="0"/>
              </a:spcBef>
              <a:spcAft>
                <a:spcPts val="0"/>
              </a:spcAft>
              <a:buClr>
                <a:schemeClr val="dk1"/>
              </a:buClr>
              <a:buSzPts val="1400"/>
              <a:buChar char="○"/>
              <a:defRPr>
                <a:solidFill>
                  <a:schemeClr val="dk1"/>
                </a:solidFill>
              </a:defRPr>
            </a:lvl2pPr>
            <a:lvl3pPr marL="1371600" lvl="2" indent="-317500" algn="l">
              <a:lnSpc>
                <a:spcPct val="115000"/>
              </a:lnSpc>
              <a:spcBef>
                <a:spcPts val="0"/>
              </a:spcBef>
              <a:spcAft>
                <a:spcPts val="0"/>
              </a:spcAft>
              <a:buClr>
                <a:schemeClr val="dk1"/>
              </a:buClr>
              <a:buSzPts val="1400"/>
              <a:buChar char="■"/>
              <a:defRPr>
                <a:solidFill>
                  <a:schemeClr val="dk1"/>
                </a:solidFill>
              </a:defRPr>
            </a:lvl3pPr>
            <a:lvl4pPr marL="1828800" lvl="3" indent="-317500" algn="l">
              <a:lnSpc>
                <a:spcPct val="115000"/>
              </a:lnSpc>
              <a:spcBef>
                <a:spcPts val="0"/>
              </a:spcBef>
              <a:spcAft>
                <a:spcPts val="0"/>
              </a:spcAft>
              <a:buClr>
                <a:schemeClr val="dk1"/>
              </a:buClr>
              <a:buSzPts val="1400"/>
              <a:buChar char="●"/>
              <a:defRPr>
                <a:solidFill>
                  <a:schemeClr val="dk1"/>
                </a:solidFill>
              </a:defRPr>
            </a:lvl4pPr>
            <a:lvl5pPr marL="2286000" lvl="4" indent="-317500" algn="l">
              <a:lnSpc>
                <a:spcPct val="115000"/>
              </a:lnSpc>
              <a:spcBef>
                <a:spcPts val="0"/>
              </a:spcBef>
              <a:spcAft>
                <a:spcPts val="0"/>
              </a:spcAft>
              <a:buClr>
                <a:schemeClr val="dk1"/>
              </a:buClr>
              <a:buSzPts val="1400"/>
              <a:buChar char="○"/>
              <a:defRPr>
                <a:solidFill>
                  <a:schemeClr val="dk1"/>
                </a:solidFill>
              </a:defRPr>
            </a:lvl5pPr>
            <a:lvl6pPr marL="2743200" lvl="5" indent="-317500" algn="l">
              <a:lnSpc>
                <a:spcPct val="115000"/>
              </a:lnSpc>
              <a:spcBef>
                <a:spcPts val="0"/>
              </a:spcBef>
              <a:spcAft>
                <a:spcPts val="0"/>
              </a:spcAft>
              <a:buClr>
                <a:schemeClr val="dk1"/>
              </a:buClr>
              <a:buSzPts val="1400"/>
              <a:buChar char="■"/>
              <a:defRPr>
                <a:solidFill>
                  <a:schemeClr val="dk1"/>
                </a:solidFill>
              </a:defRPr>
            </a:lvl6pPr>
            <a:lvl7pPr marL="3200400" lvl="6" indent="-317500" algn="l">
              <a:lnSpc>
                <a:spcPct val="115000"/>
              </a:lnSpc>
              <a:spcBef>
                <a:spcPts val="0"/>
              </a:spcBef>
              <a:spcAft>
                <a:spcPts val="0"/>
              </a:spcAft>
              <a:buClr>
                <a:schemeClr val="dk1"/>
              </a:buClr>
              <a:buSzPts val="1400"/>
              <a:buChar char="●"/>
              <a:defRPr>
                <a:solidFill>
                  <a:schemeClr val="dk1"/>
                </a:solidFill>
              </a:defRPr>
            </a:lvl7pPr>
            <a:lvl8pPr marL="3657600" lvl="7" indent="-317500" algn="l">
              <a:lnSpc>
                <a:spcPct val="115000"/>
              </a:lnSpc>
              <a:spcBef>
                <a:spcPts val="0"/>
              </a:spcBef>
              <a:spcAft>
                <a:spcPts val="0"/>
              </a:spcAft>
              <a:buClr>
                <a:schemeClr val="dk1"/>
              </a:buClr>
              <a:buSzPts val="1400"/>
              <a:buChar char="○"/>
              <a:defRPr>
                <a:solidFill>
                  <a:schemeClr val="dk1"/>
                </a:solidFill>
              </a:defRPr>
            </a:lvl8pPr>
            <a:lvl9pPr marL="4114800" lvl="8" indent="-317500" algn="l">
              <a:lnSpc>
                <a:spcPct val="115000"/>
              </a:lnSpc>
              <a:spcBef>
                <a:spcPts val="0"/>
              </a:spcBef>
              <a:spcAft>
                <a:spcPts val="0"/>
              </a:spcAft>
              <a:buClr>
                <a:schemeClr val="dk1"/>
              </a:buClr>
              <a:buSzPts val="1400"/>
              <a:buChar char="■"/>
              <a:defRPr>
                <a:solidFill>
                  <a:schemeClr val="dk1"/>
                </a:solidFill>
              </a:defRPr>
            </a:lvl9pPr>
          </a:lstStyle>
          <a:p>
            <a:endParaRPr/>
          </a:p>
        </p:txBody>
      </p:sp>
      <p:sp>
        <p:nvSpPr>
          <p:cNvPr id="46" name="Google Shape;46;g27bda9766bb_0_1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9"/>
        <p:cNvGrpSpPr/>
        <p:nvPr/>
      </p:nvGrpSpPr>
      <p:grpSpPr>
        <a:xfrm>
          <a:off x="0" y="0"/>
          <a:ext cx="0" cy="0"/>
          <a:chOff x="0" y="0"/>
          <a:chExt cx="0" cy="0"/>
        </a:xfrm>
      </p:grpSpPr>
      <p:sp>
        <p:nvSpPr>
          <p:cNvPr id="10" name="Google Shape;10;g27bda9766bb_0_15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1" name="Google Shape;11;g27bda9766bb_0_15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lt2"/>
              </a:buClr>
              <a:buSzPts val="1800"/>
              <a:buFont typeface="Arial"/>
              <a:buChar char="●"/>
              <a:defRPr sz="1800" b="0" i="0" u="none" strike="noStrike" cap="none">
                <a:solidFill>
                  <a:schemeClr val="lt2"/>
                </a:solidFill>
                <a:latin typeface="Arial"/>
                <a:ea typeface="Arial"/>
                <a:cs typeface="Arial"/>
                <a:sym typeface="Arial"/>
              </a:defRPr>
            </a:lvl1pPr>
            <a:lvl2pPr marL="914400" marR="0" lvl="1"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3pPr>
            <a:lvl4pPr marL="1828800" marR="0" lvl="3"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4pPr>
            <a:lvl5pPr marL="2286000" marR="0" lvl="4"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5pPr>
            <a:lvl6pPr marL="2743200" marR="0" lvl="5"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6pPr>
            <a:lvl7pPr marL="3200400" marR="0" lvl="6"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7pPr>
            <a:lvl8pPr marL="3657600" marR="0" lvl="7"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8pPr>
            <a:lvl9pPr marL="4114800" marR="0" lvl="8"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9pPr>
          </a:lstStyle>
          <a:p>
            <a:endParaRPr/>
          </a:p>
        </p:txBody>
      </p:sp>
      <p:sp>
        <p:nvSpPr>
          <p:cNvPr id="12" name="Google Shape;12;g27bda9766bb_0_1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
        <p:cNvGrpSpPr/>
        <p:nvPr/>
      </p:nvGrpSpPr>
      <p:grpSpPr>
        <a:xfrm>
          <a:off x="0" y="0"/>
          <a:ext cx="0" cy="0"/>
          <a:chOff x="0" y="0"/>
          <a:chExt cx="0" cy="0"/>
        </a:xfrm>
      </p:grpSpPr>
      <p:sp>
        <p:nvSpPr>
          <p:cNvPr id="58" name="Google Shape;58;g27bda9766bb_0_0"/>
          <p:cNvSpPr txBox="1">
            <a:spLocks noGrp="1"/>
          </p:cNvSpPr>
          <p:nvPr>
            <p:ph type="ctrTitle"/>
          </p:nvPr>
        </p:nvSpPr>
        <p:spPr>
          <a:xfrm>
            <a:off x="2670975" y="1890125"/>
            <a:ext cx="6161400" cy="2252700"/>
          </a:xfrm>
          <a:prstGeom prst="rect">
            <a:avLst/>
          </a:prstGeom>
          <a:noFill/>
          <a:ln>
            <a:noFill/>
          </a:ln>
        </p:spPr>
        <p:txBody>
          <a:bodyPr spcFirstLastPara="1" wrap="square" lIns="91425" tIns="45700" rIns="91425" bIns="45700" anchor="b" anchorCtr="0">
            <a:normAutofit/>
          </a:bodyPr>
          <a:lstStyle/>
          <a:p>
            <a:pPr marL="0" lvl="0" indent="0" algn="r" rtl="0">
              <a:lnSpc>
                <a:spcPct val="100000"/>
              </a:lnSpc>
              <a:spcBef>
                <a:spcPts val="0"/>
              </a:spcBef>
              <a:spcAft>
                <a:spcPts val="0"/>
              </a:spcAft>
              <a:buClr>
                <a:srgbClr val="164575"/>
              </a:buClr>
              <a:buSzPts val="4600"/>
              <a:buFont typeface="Calibri"/>
              <a:buNone/>
            </a:pPr>
            <a:r>
              <a:rPr lang="en-US" dirty="0">
                <a:solidFill>
                  <a:srgbClr val="003EA5"/>
                </a:solidFill>
                <a:latin typeface="Calibri"/>
                <a:ea typeface="Calibri"/>
                <a:cs typeface="Calibri"/>
                <a:sym typeface="Calibri"/>
              </a:rPr>
              <a:t>About AQ</a:t>
            </a:r>
            <a:endParaRPr dirty="0">
              <a:solidFill>
                <a:srgbClr val="003EA5"/>
              </a:solidFill>
              <a:latin typeface="Calibri"/>
              <a:ea typeface="Calibri"/>
              <a:cs typeface="Calibri"/>
              <a:sym typeface="Calibri"/>
            </a:endParaRPr>
          </a:p>
        </p:txBody>
      </p:sp>
      <p:sp>
        <p:nvSpPr>
          <p:cNvPr id="59" name="Google Shape;59;g27bda9766bb_0_0"/>
          <p:cNvSpPr txBox="1">
            <a:spLocks noGrp="1"/>
          </p:cNvSpPr>
          <p:nvPr>
            <p:ph type="subTitle" idx="1"/>
          </p:nvPr>
        </p:nvSpPr>
        <p:spPr>
          <a:xfrm>
            <a:off x="2670975" y="4176800"/>
            <a:ext cx="6161400" cy="595500"/>
          </a:xfrm>
          <a:prstGeom prst="rect">
            <a:avLst/>
          </a:prstGeom>
          <a:noFill/>
          <a:ln>
            <a:noFill/>
          </a:ln>
        </p:spPr>
        <p:txBody>
          <a:bodyPr spcFirstLastPara="1" wrap="square" lIns="91425" tIns="45700" rIns="91425" bIns="45700" anchor="t" anchorCtr="0">
            <a:normAutofit/>
          </a:bodyPr>
          <a:lstStyle/>
          <a:p>
            <a:pPr marL="0" lvl="0" indent="0" algn="r" rtl="0">
              <a:lnSpc>
                <a:spcPct val="100000"/>
              </a:lnSpc>
              <a:spcBef>
                <a:spcPts val="0"/>
              </a:spcBef>
              <a:spcAft>
                <a:spcPts val="0"/>
              </a:spcAft>
              <a:buSzPts val="1260"/>
              <a:buNone/>
            </a:pPr>
            <a:r>
              <a:rPr lang="en-US" dirty="0">
                <a:solidFill>
                  <a:schemeClr val="dk1"/>
                </a:solidFill>
                <a:latin typeface="Calibri"/>
                <a:ea typeface="Calibri"/>
                <a:cs typeface="Calibri"/>
                <a:sym typeface="Calibri"/>
              </a:rPr>
              <a:t>Services | Wellness | Education</a:t>
            </a:r>
            <a:endParaRPr dirty="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9E18996C-BD6C-4CEF-554A-2031AEB60D84}"/>
              </a:ext>
            </a:extLst>
          </p:cNvPr>
          <p:cNvSpPr txBox="1"/>
          <p:nvPr/>
        </p:nvSpPr>
        <p:spPr>
          <a:xfrm>
            <a:off x="7355546" y="4806275"/>
            <a:ext cx="1535693" cy="188449"/>
          </a:xfrm>
          <a:prstGeom prst="rect">
            <a:avLst/>
          </a:prstGeom>
          <a:noFill/>
        </p:spPr>
        <p:txBody>
          <a:bodyPr wrap="square" rtlCol="0">
            <a:spAutoFit/>
          </a:bodyPr>
          <a:lstStyle/>
          <a:p>
            <a:r>
              <a:rPr lang="en-US" sz="600" dirty="0">
                <a:solidFill>
                  <a:schemeClr val="tx1"/>
                </a:solidFill>
              </a:rPr>
              <a:t>AAQ-Q-06     Revision: 1     27/10/2023</a:t>
            </a:r>
            <a:endParaRPr lang="en-AU" sz="600"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4"/>
        <p:cNvGrpSpPr/>
        <p:nvPr/>
      </p:nvGrpSpPr>
      <p:grpSpPr>
        <a:xfrm>
          <a:off x="0" y="0"/>
          <a:ext cx="0" cy="0"/>
          <a:chOff x="0" y="0"/>
          <a:chExt cx="0" cy="0"/>
        </a:xfrm>
      </p:grpSpPr>
      <p:sp>
        <p:nvSpPr>
          <p:cNvPr id="67" name="Google Shape;67;g24254306139_0_0"/>
          <p:cNvSpPr txBox="1"/>
          <p:nvPr/>
        </p:nvSpPr>
        <p:spPr>
          <a:xfrm>
            <a:off x="8135025" y="4686300"/>
            <a:ext cx="7992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en-US" sz="1400" i="0" u="none" strike="noStrike" cap="none">
                <a:solidFill>
                  <a:srgbClr val="000000"/>
                </a:solidFill>
                <a:latin typeface="Calibri"/>
                <a:ea typeface="Calibri"/>
                <a:cs typeface="Calibri"/>
                <a:sym typeface="Calibri"/>
              </a:rPr>
              <a:t>10</a:t>
            </a:fld>
            <a:endParaRPr dirty="0">
              <a:latin typeface="Calibri"/>
              <a:ea typeface="Calibri"/>
              <a:cs typeface="Calibri"/>
              <a:sym typeface="Calibri"/>
            </a:endParaRPr>
          </a:p>
        </p:txBody>
      </p:sp>
      <p:sp>
        <p:nvSpPr>
          <p:cNvPr id="3" name="Text Placeholder 2">
            <a:extLst>
              <a:ext uri="{FF2B5EF4-FFF2-40B4-BE49-F238E27FC236}">
                <a16:creationId xmlns:a16="http://schemas.microsoft.com/office/drawing/2014/main" id="{C50969C0-00C9-B432-1D10-AA0C6B1FEAB5}"/>
              </a:ext>
            </a:extLst>
          </p:cNvPr>
          <p:cNvSpPr>
            <a:spLocks noGrp="1"/>
          </p:cNvSpPr>
          <p:nvPr>
            <p:ph type="body" idx="1"/>
          </p:nvPr>
        </p:nvSpPr>
        <p:spPr/>
        <p:txBody>
          <a:bodyPr/>
          <a:lstStyle/>
          <a:p>
            <a:endParaRPr lang="en-AU" dirty="0"/>
          </a:p>
        </p:txBody>
      </p:sp>
      <p:sp>
        <p:nvSpPr>
          <p:cNvPr id="5" name="Title 4">
            <a:extLst>
              <a:ext uri="{FF2B5EF4-FFF2-40B4-BE49-F238E27FC236}">
                <a16:creationId xmlns:a16="http://schemas.microsoft.com/office/drawing/2014/main" id="{10CFD1C3-3FF1-29CF-5295-7B8D0880746E}"/>
              </a:ext>
            </a:extLst>
          </p:cNvPr>
          <p:cNvSpPr>
            <a:spLocks noGrp="1"/>
          </p:cNvSpPr>
          <p:nvPr>
            <p:ph type="title"/>
          </p:nvPr>
        </p:nvSpPr>
        <p:spPr/>
        <p:txBody>
          <a:bodyPr>
            <a:normAutofit fontScale="90000"/>
          </a:bodyPr>
          <a:lstStyle/>
          <a:p>
            <a:endParaRPr lang="en-AU" dirty="0"/>
          </a:p>
        </p:txBody>
      </p:sp>
      <p:pic>
        <p:nvPicPr>
          <p:cNvPr id="6" name="Picture 5">
            <a:extLst>
              <a:ext uri="{FF2B5EF4-FFF2-40B4-BE49-F238E27FC236}">
                <a16:creationId xmlns:a16="http://schemas.microsoft.com/office/drawing/2014/main" id="{6D93F15C-9977-3585-04EE-18C0B4854CC7}"/>
              </a:ext>
            </a:extLst>
          </p:cNvPr>
          <p:cNvPicPr>
            <a:picLocks noChangeAspect="1"/>
          </p:cNvPicPr>
          <p:nvPr/>
        </p:nvPicPr>
        <p:blipFill rotWithShape="1">
          <a:blip r:embed="rId3"/>
          <a:srcRect l="14650" r="9006"/>
          <a:stretch/>
        </p:blipFill>
        <p:spPr>
          <a:xfrm>
            <a:off x="-1" y="0"/>
            <a:ext cx="9144001" cy="5143500"/>
          </a:xfrm>
          <a:prstGeom prst="rect">
            <a:avLst/>
          </a:prstGeom>
        </p:spPr>
      </p:pic>
      <p:sp>
        <p:nvSpPr>
          <p:cNvPr id="2" name="TextBox 1">
            <a:extLst>
              <a:ext uri="{FF2B5EF4-FFF2-40B4-BE49-F238E27FC236}">
                <a16:creationId xmlns:a16="http://schemas.microsoft.com/office/drawing/2014/main" id="{5083B005-0435-3668-B0F5-5F9B897216F3}"/>
              </a:ext>
            </a:extLst>
          </p:cNvPr>
          <p:cNvSpPr txBox="1"/>
          <p:nvPr/>
        </p:nvSpPr>
        <p:spPr>
          <a:xfrm>
            <a:off x="300542" y="4802943"/>
            <a:ext cx="1535693" cy="188449"/>
          </a:xfrm>
          <a:prstGeom prst="rect">
            <a:avLst/>
          </a:prstGeom>
          <a:noFill/>
        </p:spPr>
        <p:txBody>
          <a:bodyPr wrap="square" rtlCol="0">
            <a:spAutoFit/>
          </a:bodyPr>
          <a:lstStyle/>
          <a:p>
            <a:r>
              <a:rPr lang="en-US" sz="600" dirty="0">
                <a:solidFill>
                  <a:schemeClr val="tx1"/>
                </a:solidFill>
              </a:rPr>
              <a:t>AAQ-Q-06     Revision: 1     27/10/2023</a:t>
            </a:r>
            <a:endParaRPr lang="en-AU" sz="600" dirty="0">
              <a:solidFill>
                <a:schemeClr val="tx1"/>
              </a:solidFill>
            </a:endParaRPr>
          </a:p>
        </p:txBody>
      </p:sp>
    </p:spTree>
    <p:extLst>
      <p:ext uri="{BB962C8B-B14F-4D97-AF65-F5344CB8AC3E}">
        <p14:creationId xmlns:p14="http://schemas.microsoft.com/office/powerpoint/2010/main" val="259759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4"/>
        <p:cNvGrpSpPr/>
        <p:nvPr/>
      </p:nvGrpSpPr>
      <p:grpSpPr>
        <a:xfrm>
          <a:off x="0" y="0"/>
          <a:ext cx="0" cy="0"/>
          <a:chOff x="0" y="0"/>
          <a:chExt cx="0" cy="0"/>
        </a:xfrm>
      </p:grpSpPr>
      <p:sp>
        <p:nvSpPr>
          <p:cNvPr id="65" name="Google Shape;65;g24254306139_0_0"/>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US" sz="3200" b="1" dirty="0">
                <a:solidFill>
                  <a:srgbClr val="000000"/>
                </a:solidFill>
                <a:latin typeface="Calibri" panose="020F0502020204030204" pitchFamily="34" charset="0"/>
                <a:ea typeface="Calibri"/>
                <a:cs typeface="Calibri" panose="020F0502020204030204" pitchFamily="34" charset="0"/>
                <a:sym typeface="Calibri"/>
              </a:rPr>
              <a:t>Core Government Packages</a:t>
            </a:r>
            <a:endParaRPr sz="3420" b="1" dirty="0">
              <a:solidFill>
                <a:srgbClr val="003EA5"/>
              </a:solidFill>
              <a:latin typeface="Calibri" panose="020F0502020204030204" pitchFamily="34" charset="0"/>
              <a:ea typeface="Calibri"/>
              <a:cs typeface="Calibri" panose="020F0502020204030204" pitchFamily="34" charset="0"/>
              <a:sym typeface="Calibri"/>
            </a:endParaRPr>
          </a:p>
        </p:txBody>
      </p:sp>
      <p:sp>
        <p:nvSpPr>
          <p:cNvPr id="67" name="Google Shape;67;g24254306139_0_0"/>
          <p:cNvSpPr txBox="1"/>
          <p:nvPr/>
        </p:nvSpPr>
        <p:spPr>
          <a:xfrm>
            <a:off x="8135025" y="4686300"/>
            <a:ext cx="7992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en-US" sz="1400" i="0" u="none" strike="noStrike" cap="none">
                <a:solidFill>
                  <a:srgbClr val="000000"/>
                </a:solidFill>
                <a:latin typeface="Calibri"/>
                <a:ea typeface="Calibri"/>
                <a:cs typeface="Calibri"/>
                <a:sym typeface="Calibri"/>
              </a:rPr>
              <a:t>11</a:t>
            </a:fld>
            <a:endParaRPr dirty="0">
              <a:latin typeface="Calibri"/>
              <a:ea typeface="Calibri"/>
              <a:cs typeface="Calibri"/>
              <a:sym typeface="Calibri"/>
            </a:endParaRPr>
          </a:p>
        </p:txBody>
      </p:sp>
      <p:graphicFrame>
        <p:nvGraphicFramePr>
          <p:cNvPr id="2" name="Table 1">
            <a:extLst>
              <a:ext uri="{FF2B5EF4-FFF2-40B4-BE49-F238E27FC236}">
                <a16:creationId xmlns:a16="http://schemas.microsoft.com/office/drawing/2014/main" id="{4A6E68C1-787E-C52B-55CC-69E4E37801AB}"/>
              </a:ext>
            </a:extLst>
          </p:cNvPr>
          <p:cNvGraphicFramePr>
            <a:graphicFrameLocks noGrp="1"/>
          </p:cNvGraphicFramePr>
          <p:nvPr>
            <p:extLst>
              <p:ext uri="{D42A27DB-BD31-4B8C-83A1-F6EECF244321}">
                <p14:modId xmlns:p14="http://schemas.microsoft.com/office/powerpoint/2010/main" val="540933415"/>
              </p:ext>
            </p:extLst>
          </p:nvPr>
        </p:nvGraphicFramePr>
        <p:xfrm>
          <a:off x="4802153" y="1019857"/>
          <a:ext cx="3800384" cy="3154680"/>
        </p:xfrm>
        <a:graphic>
          <a:graphicData uri="http://schemas.openxmlformats.org/drawingml/2006/table">
            <a:tbl>
              <a:tblPr firstRow="1" bandRow="1">
                <a:tableStyleId>{0505E3EF-67EA-436B-97B2-0124C06EBD24}</a:tableStyleId>
              </a:tblPr>
              <a:tblGrid>
                <a:gridCol w="1901245">
                  <a:extLst>
                    <a:ext uri="{9D8B030D-6E8A-4147-A177-3AD203B41FA5}">
                      <a16:colId xmlns:a16="http://schemas.microsoft.com/office/drawing/2014/main" val="1983497518"/>
                    </a:ext>
                  </a:extLst>
                </a:gridCol>
                <a:gridCol w="1899139">
                  <a:extLst>
                    <a:ext uri="{9D8B030D-6E8A-4147-A177-3AD203B41FA5}">
                      <a16:colId xmlns:a16="http://schemas.microsoft.com/office/drawing/2014/main" val="2153004971"/>
                    </a:ext>
                  </a:extLst>
                </a:gridCol>
              </a:tblGrid>
              <a:tr h="370840">
                <a:tc gridSpan="2">
                  <a:txBody>
                    <a:bodyPr/>
                    <a:lstStyle/>
                    <a:p>
                      <a:pPr algn="ctr">
                        <a:buSzPts val="990"/>
                      </a:pPr>
                      <a:r>
                        <a:rPr lang="en-US" sz="2000" b="0" dirty="0">
                          <a:solidFill>
                            <a:srgbClr val="000000"/>
                          </a:solidFill>
                          <a:latin typeface="Calibri" panose="020F0502020204030204" pitchFamily="34" charset="0"/>
                          <a:cs typeface="Calibri" panose="020F0502020204030204" pitchFamily="34" charset="0"/>
                        </a:rPr>
                        <a:t>Home Care Package (HCP)</a:t>
                      </a:r>
                    </a:p>
                    <a:p>
                      <a:pPr algn="ctr">
                        <a:buSzPts val="990"/>
                      </a:pPr>
                      <a:r>
                        <a:rPr lang="en-US" sz="2000" b="0" dirty="0">
                          <a:solidFill>
                            <a:srgbClr val="000000"/>
                          </a:solidFill>
                          <a:latin typeface="Calibri" panose="020F0502020204030204" pitchFamily="34" charset="0"/>
                          <a:cs typeface="Calibri" panose="020F0502020204030204" pitchFamily="34" charset="0"/>
                        </a:rPr>
                        <a:t>AQ Services</a:t>
                      </a:r>
                      <a:endParaRPr lang="en-US" sz="2000" b="0" i="0" dirty="0">
                        <a:solidFill>
                          <a:srgbClr val="404041"/>
                        </a:solidFill>
                        <a:effectLst/>
                        <a:latin typeface="Calibri" panose="020F0502020204030204" pitchFamily="34" charset="0"/>
                        <a:cs typeface="Calibri" panose="020F0502020204030204" pitchFamily="34" charset="0"/>
                      </a:endParaRPr>
                    </a:p>
                  </a:txBody>
                  <a:tcPr>
                    <a:solidFill>
                      <a:schemeClr val="bg1">
                        <a:lumMod val="10000"/>
                        <a:lumOff val="90000"/>
                      </a:schemeClr>
                    </a:solidFill>
                  </a:tcPr>
                </a:tc>
                <a:tc hMerge="1">
                  <a:txBody>
                    <a:bodyPr/>
                    <a:lstStyle/>
                    <a:p>
                      <a:endParaRPr lang="en-AU" sz="1200" b="0" i="0" u="none" strike="noStrike" cap="none" dirty="0">
                        <a:solidFill>
                          <a:srgbClr val="404041"/>
                        </a:solidFill>
                        <a:effectLst/>
                        <a:latin typeface="Calibri" panose="020F0502020204030204" pitchFamily="34" charset="0"/>
                        <a:ea typeface="+mn-ea"/>
                        <a:cs typeface="Calibri" panose="020F0502020204030204" pitchFamily="34" charset="0"/>
                        <a:sym typeface="Arial"/>
                      </a:endParaRPr>
                    </a:p>
                  </a:txBody>
                  <a:tcPr>
                    <a:noFill/>
                  </a:tcPr>
                </a:tc>
                <a:extLst>
                  <a:ext uri="{0D108BD9-81ED-4DB2-BD59-A6C34878D82A}">
                    <a16:rowId xmlns:a16="http://schemas.microsoft.com/office/drawing/2014/main" val="2806509715"/>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dirty="0">
                          <a:solidFill>
                            <a:srgbClr val="404041"/>
                          </a:solidFill>
                          <a:effectLst/>
                          <a:latin typeface="Calibri" panose="020F0502020204030204" pitchFamily="34" charset="0"/>
                          <a:cs typeface="Calibri" panose="020F0502020204030204" pitchFamily="34" charset="0"/>
                        </a:rPr>
                        <a:t>Clinical care services</a:t>
                      </a:r>
                      <a:endParaRPr lang="en-US" sz="1400" b="0" i="0" dirty="0">
                        <a:solidFill>
                          <a:srgbClr val="404041"/>
                        </a:solidFill>
                        <a:effectLst/>
                        <a:latin typeface="Calibri" panose="020F0502020204030204" pitchFamily="34" charset="0"/>
                        <a:cs typeface="Calibri" panose="020F0502020204030204" pitchFamily="34" charset="0"/>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u="none" strike="noStrike" cap="none" dirty="0">
                          <a:solidFill>
                            <a:srgbClr val="404041"/>
                          </a:solidFill>
                          <a:effectLst/>
                          <a:latin typeface="Calibri" panose="020F0502020204030204" pitchFamily="34" charset="0"/>
                          <a:cs typeface="Calibri" panose="020F0502020204030204" pitchFamily="34" charset="0"/>
                          <a:sym typeface="Arial"/>
                        </a:rPr>
                        <a:t>Personal care services</a:t>
                      </a:r>
                      <a:endParaRPr lang="en-AU" sz="1400" b="0" i="0" u="none" strike="noStrike" cap="none" dirty="0">
                        <a:solidFill>
                          <a:srgbClr val="404041"/>
                        </a:solidFill>
                        <a:effectLst/>
                        <a:latin typeface="Calibri" panose="020F0502020204030204" pitchFamily="34" charset="0"/>
                        <a:ea typeface="+mn-ea"/>
                        <a:cs typeface="Calibri" panose="020F0502020204030204" pitchFamily="34" charset="0"/>
                        <a:sym typeface="Arial"/>
                      </a:endParaRPr>
                    </a:p>
                  </a:txBody>
                  <a:tcPr>
                    <a:noFill/>
                  </a:tcPr>
                </a:tc>
                <a:extLst>
                  <a:ext uri="{0D108BD9-81ED-4DB2-BD59-A6C34878D82A}">
                    <a16:rowId xmlns:a16="http://schemas.microsoft.com/office/drawing/2014/main" val="523851891"/>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u="none" strike="noStrike" cap="none" dirty="0">
                          <a:solidFill>
                            <a:srgbClr val="404041"/>
                          </a:solidFill>
                          <a:effectLst/>
                          <a:latin typeface="Calibri" panose="020F0502020204030204" pitchFamily="34" charset="0"/>
                          <a:cs typeface="Calibri" panose="020F0502020204030204" pitchFamily="34" charset="0"/>
                          <a:sym typeface="Arial"/>
                        </a:rPr>
                        <a:t>Transport services</a:t>
                      </a:r>
                      <a:endParaRPr lang="en-AU" sz="1400" b="0" i="0" u="none" strike="noStrike" cap="none" dirty="0">
                        <a:solidFill>
                          <a:srgbClr val="404041"/>
                        </a:solidFill>
                        <a:effectLst/>
                        <a:latin typeface="Calibri" panose="020F0502020204030204" pitchFamily="34" charset="0"/>
                        <a:ea typeface="+mn-ea"/>
                        <a:cs typeface="Calibri" panose="020F0502020204030204" pitchFamily="34" charset="0"/>
                        <a:sym typeface="Arial"/>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u="none" strike="noStrike" cap="none" dirty="0">
                          <a:solidFill>
                            <a:srgbClr val="404041"/>
                          </a:solidFill>
                          <a:effectLst/>
                          <a:latin typeface="Calibri" panose="020F0502020204030204" pitchFamily="34" charset="0"/>
                          <a:cs typeface="Calibri" panose="020F0502020204030204" pitchFamily="34" charset="0"/>
                          <a:sym typeface="Arial"/>
                        </a:rPr>
                        <a:t>Meal preparation</a:t>
                      </a:r>
                      <a:endParaRPr lang="en-AU" sz="1400" b="0" i="0" u="none" strike="noStrike" cap="none" dirty="0">
                        <a:solidFill>
                          <a:srgbClr val="404041"/>
                        </a:solidFill>
                        <a:effectLst/>
                        <a:latin typeface="Calibri" panose="020F0502020204030204" pitchFamily="34" charset="0"/>
                        <a:ea typeface="+mn-ea"/>
                        <a:cs typeface="Calibri" panose="020F0502020204030204" pitchFamily="34" charset="0"/>
                        <a:sym typeface="Arial"/>
                      </a:endParaRPr>
                    </a:p>
                  </a:txBody>
                  <a:tcPr>
                    <a:noFill/>
                  </a:tcPr>
                </a:tc>
                <a:extLst>
                  <a:ext uri="{0D108BD9-81ED-4DB2-BD59-A6C34878D82A}">
                    <a16:rowId xmlns:a16="http://schemas.microsoft.com/office/drawing/2014/main" val="1052512647"/>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u="none" strike="noStrike" cap="none" dirty="0">
                          <a:solidFill>
                            <a:srgbClr val="404041"/>
                          </a:solidFill>
                          <a:effectLst/>
                          <a:latin typeface="Calibri" panose="020F0502020204030204" pitchFamily="34" charset="0"/>
                          <a:cs typeface="Calibri" panose="020F0502020204030204" pitchFamily="34" charset="0"/>
                          <a:sym typeface="Arial"/>
                        </a:rPr>
                        <a:t>Medication support</a:t>
                      </a:r>
                      <a:endParaRPr lang="en-AU" sz="1400" b="0" i="0" u="none" strike="noStrike" cap="none" dirty="0">
                        <a:solidFill>
                          <a:srgbClr val="404041"/>
                        </a:solidFill>
                        <a:effectLst/>
                        <a:latin typeface="Calibri" panose="020F0502020204030204" pitchFamily="34" charset="0"/>
                        <a:ea typeface="+mn-ea"/>
                        <a:cs typeface="Calibri" panose="020F0502020204030204" pitchFamily="34" charset="0"/>
                        <a:sym typeface="Arial"/>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u="none" strike="noStrike" cap="none" dirty="0">
                          <a:solidFill>
                            <a:srgbClr val="404041"/>
                          </a:solidFill>
                          <a:effectLst/>
                          <a:latin typeface="Calibri" panose="020F0502020204030204" pitchFamily="34" charset="0"/>
                          <a:cs typeface="Calibri" panose="020F0502020204030204" pitchFamily="34" charset="0"/>
                          <a:sym typeface="Arial"/>
                        </a:rPr>
                        <a:t>Domestic assistance</a:t>
                      </a:r>
                      <a:endParaRPr lang="en-AU" sz="1400" b="0" i="0" u="none" strike="noStrike" cap="none" dirty="0">
                        <a:solidFill>
                          <a:srgbClr val="404041"/>
                        </a:solidFill>
                        <a:effectLst/>
                        <a:latin typeface="Calibri" panose="020F0502020204030204" pitchFamily="34" charset="0"/>
                        <a:ea typeface="+mn-ea"/>
                        <a:cs typeface="Calibri" panose="020F0502020204030204" pitchFamily="34" charset="0"/>
                        <a:sym typeface="Arial"/>
                      </a:endParaRPr>
                    </a:p>
                  </a:txBody>
                  <a:tcPr>
                    <a:noFill/>
                  </a:tcPr>
                </a:tc>
                <a:extLst>
                  <a:ext uri="{0D108BD9-81ED-4DB2-BD59-A6C34878D82A}">
                    <a16:rowId xmlns:a16="http://schemas.microsoft.com/office/drawing/2014/main" val="524378496"/>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u="none" strike="noStrike" cap="none" dirty="0">
                          <a:solidFill>
                            <a:srgbClr val="404041"/>
                          </a:solidFill>
                          <a:effectLst/>
                          <a:latin typeface="Calibri" panose="020F0502020204030204" pitchFamily="34" charset="0"/>
                          <a:cs typeface="Calibri" panose="020F0502020204030204" pitchFamily="34" charset="0"/>
                          <a:sym typeface="Arial"/>
                        </a:rPr>
                        <a:t>Allied health and therapy services</a:t>
                      </a:r>
                      <a:endParaRPr lang="en-AU" sz="1400" b="0" i="0" u="none" strike="noStrike" cap="none" dirty="0">
                        <a:solidFill>
                          <a:srgbClr val="404041"/>
                        </a:solidFill>
                        <a:effectLst/>
                        <a:latin typeface="Calibri" panose="020F0502020204030204" pitchFamily="34" charset="0"/>
                        <a:ea typeface="+mn-ea"/>
                        <a:cs typeface="Calibri" panose="020F0502020204030204" pitchFamily="34" charset="0"/>
                        <a:sym typeface="Arial"/>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u="none" strike="noStrike" cap="none" dirty="0">
                          <a:solidFill>
                            <a:srgbClr val="404041"/>
                          </a:solidFill>
                          <a:effectLst/>
                          <a:latin typeface="Calibri" panose="020F0502020204030204" pitchFamily="34" charset="0"/>
                          <a:cs typeface="Calibri" panose="020F0502020204030204" pitchFamily="34" charset="0"/>
                          <a:sym typeface="Arial"/>
                        </a:rPr>
                        <a:t>In-home and Centre-based respite</a:t>
                      </a:r>
                      <a:endParaRPr lang="en-AU" sz="1400" b="0" i="0" u="none" strike="noStrike" cap="none" dirty="0">
                        <a:solidFill>
                          <a:srgbClr val="404041"/>
                        </a:solidFill>
                        <a:effectLst/>
                        <a:latin typeface="Calibri" panose="020F0502020204030204" pitchFamily="34" charset="0"/>
                        <a:ea typeface="+mn-ea"/>
                        <a:cs typeface="Calibri" panose="020F0502020204030204" pitchFamily="34" charset="0"/>
                        <a:sym typeface="Arial"/>
                      </a:endParaRPr>
                    </a:p>
                  </a:txBody>
                  <a:tcPr>
                    <a:noFill/>
                  </a:tcPr>
                </a:tc>
                <a:extLst>
                  <a:ext uri="{0D108BD9-81ED-4DB2-BD59-A6C34878D82A}">
                    <a16:rowId xmlns:a16="http://schemas.microsoft.com/office/drawing/2014/main" val="2103196202"/>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u="none" strike="noStrike" cap="none" dirty="0">
                          <a:solidFill>
                            <a:srgbClr val="404041"/>
                          </a:solidFill>
                          <a:effectLst/>
                          <a:latin typeface="Calibri" panose="020F0502020204030204" pitchFamily="34" charset="0"/>
                          <a:cs typeface="Calibri" panose="020F0502020204030204" pitchFamily="34" charset="0"/>
                          <a:sym typeface="Arial"/>
                        </a:rPr>
                        <a:t>Social support</a:t>
                      </a:r>
                      <a:endParaRPr lang="en-AU" sz="1400" b="0" i="0" u="none" strike="noStrike" cap="none" dirty="0">
                        <a:solidFill>
                          <a:srgbClr val="404041"/>
                        </a:solidFill>
                        <a:effectLst/>
                        <a:latin typeface="Calibri" panose="020F0502020204030204" pitchFamily="34" charset="0"/>
                        <a:ea typeface="+mn-ea"/>
                        <a:cs typeface="Calibri" panose="020F0502020204030204" pitchFamily="34" charset="0"/>
                        <a:sym typeface="Arial"/>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u="none" strike="noStrike" cap="none" dirty="0">
                          <a:solidFill>
                            <a:srgbClr val="404041"/>
                          </a:solidFill>
                          <a:effectLst/>
                          <a:latin typeface="Calibri" panose="020F0502020204030204" pitchFamily="34" charset="0"/>
                          <a:cs typeface="Calibri" panose="020F0502020204030204" pitchFamily="34" charset="0"/>
                          <a:sym typeface="Arial"/>
                        </a:rPr>
                        <a:t>Overnight and emergency respite</a:t>
                      </a:r>
                      <a:endParaRPr lang="en-AU" sz="1400" b="0" i="0" u="none" strike="noStrike" cap="none" dirty="0">
                        <a:solidFill>
                          <a:srgbClr val="404041"/>
                        </a:solidFill>
                        <a:effectLst/>
                        <a:latin typeface="Calibri" panose="020F0502020204030204" pitchFamily="34" charset="0"/>
                        <a:ea typeface="+mn-ea"/>
                        <a:cs typeface="Calibri" panose="020F0502020204030204" pitchFamily="34" charset="0"/>
                        <a:sym typeface="Arial"/>
                      </a:endParaRPr>
                    </a:p>
                  </a:txBody>
                  <a:tcPr>
                    <a:noFill/>
                  </a:tcPr>
                </a:tc>
                <a:extLst>
                  <a:ext uri="{0D108BD9-81ED-4DB2-BD59-A6C34878D82A}">
                    <a16:rowId xmlns:a16="http://schemas.microsoft.com/office/drawing/2014/main" val="1115502471"/>
                  </a:ext>
                </a:extLst>
              </a:tr>
              <a:tr h="21743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u="none" strike="noStrike" cap="none" dirty="0">
                          <a:solidFill>
                            <a:srgbClr val="404041"/>
                          </a:solidFill>
                          <a:effectLst/>
                          <a:latin typeface="Calibri" panose="020F0502020204030204" pitchFamily="34" charset="0"/>
                          <a:cs typeface="Calibri" panose="020F0502020204030204" pitchFamily="34" charset="0"/>
                          <a:sym typeface="Arial"/>
                        </a:rPr>
                        <a:t>Home maintenance</a:t>
                      </a:r>
                      <a:endParaRPr lang="en-AU" sz="1400" b="0" i="0" u="none" strike="noStrike" cap="none" dirty="0">
                        <a:solidFill>
                          <a:srgbClr val="404041"/>
                        </a:solidFill>
                        <a:effectLst/>
                        <a:latin typeface="Calibri" panose="020F0502020204030204" pitchFamily="34" charset="0"/>
                        <a:ea typeface="+mn-ea"/>
                        <a:cs typeface="Calibri" panose="020F0502020204030204" pitchFamily="34" charset="0"/>
                        <a:sym typeface="Arial"/>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u="none" strike="noStrike" cap="none" dirty="0">
                          <a:solidFill>
                            <a:srgbClr val="404041"/>
                          </a:solidFill>
                          <a:effectLst/>
                          <a:latin typeface="Calibri" panose="020F0502020204030204" pitchFamily="34" charset="0"/>
                          <a:cs typeface="Calibri" panose="020F0502020204030204" pitchFamily="34" charset="0"/>
                          <a:sym typeface="Arial"/>
                        </a:rPr>
                        <a:t>Assistive technology</a:t>
                      </a:r>
                      <a:endParaRPr lang="en-AU" sz="1400" b="0" i="0" u="none" strike="noStrike" cap="none" dirty="0">
                        <a:solidFill>
                          <a:srgbClr val="404041"/>
                        </a:solidFill>
                        <a:effectLst/>
                        <a:latin typeface="Calibri" panose="020F0502020204030204" pitchFamily="34" charset="0"/>
                        <a:ea typeface="+mn-ea"/>
                        <a:cs typeface="Calibri" panose="020F0502020204030204" pitchFamily="34" charset="0"/>
                        <a:sym typeface="Arial"/>
                      </a:endParaRPr>
                    </a:p>
                  </a:txBody>
                  <a:tcPr>
                    <a:noFill/>
                  </a:tcPr>
                </a:tc>
                <a:extLst>
                  <a:ext uri="{0D108BD9-81ED-4DB2-BD59-A6C34878D82A}">
                    <a16:rowId xmlns:a16="http://schemas.microsoft.com/office/drawing/2014/main" val="1729143459"/>
                  </a:ext>
                </a:extLst>
              </a:tr>
            </a:tbl>
          </a:graphicData>
        </a:graphic>
      </p:graphicFrame>
      <p:graphicFrame>
        <p:nvGraphicFramePr>
          <p:cNvPr id="5" name="Table 4">
            <a:extLst>
              <a:ext uri="{FF2B5EF4-FFF2-40B4-BE49-F238E27FC236}">
                <a16:creationId xmlns:a16="http://schemas.microsoft.com/office/drawing/2014/main" id="{CFAB2B0C-069F-8A15-EEAF-187F31F7D424}"/>
              </a:ext>
            </a:extLst>
          </p:cNvPr>
          <p:cNvGraphicFramePr>
            <a:graphicFrameLocks noGrp="1"/>
          </p:cNvGraphicFramePr>
          <p:nvPr>
            <p:extLst>
              <p:ext uri="{D42A27DB-BD31-4B8C-83A1-F6EECF244321}">
                <p14:modId xmlns:p14="http://schemas.microsoft.com/office/powerpoint/2010/main" val="2249055985"/>
              </p:ext>
            </p:extLst>
          </p:nvPr>
        </p:nvGraphicFramePr>
        <p:xfrm>
          <a:off x="464623" y="1019857"/>
          <a:ext cx="3920100" cy="2763520"/>
        </p:xfrm>
        <a:graphic>
          <a:graphicData uri="http://schemas.openxmlformats.org/drawingml/2006/table">
            <a:tbl>
              <a:tblPr firstRow="1" bandRow="1">
                <a:tableStyleId>{0505E3EF-67EA-436B-97B2-0124C06EBD24}</a:tableStyleId>
              </a:tblPr>
              <a:tblGrid>
                <a:gridCol w="1930526">
                  <a:extLst>
                    <a:ext uri="{9D8B030D-6E8A-4147-A177-3AD203B41FA5}">
                      <a16:colId xmlns:a16="http://schemas.microsoft.com/office/drawing/2014/main" val="1983497518"/>
                    </a:ext>
                  </a:extLst>
                </a:gridCol>
                <a:gridCol w="1989574">
                  <a:extLst>
                    <a:ext uri="{9D8B030D-6E8A-4147-A177-3AD203B41FA5}">
                      <a16:colId xmlns:a16="http://schemas.microsoft.com/office/drawing/2014/main" val="2153004971"/>
                    </a:ext>
                  </a:extLst>
                </a:gridCol>
              </a:tblGrid>
              <a:tr h="350176">
                <a:tc grid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dirty="0">
                          <a:solidFill>
                            <a:srgbClr val="000000"/>
                          </a:solidFill>
                          <a:latin typeface="Calibri" panose="020F0502020204030204" pitchFamily="34" charset="0"/>
                          <a:cs typeface="Calibri" panose="020F0502020204030204" pitchFamily="34" charset="0"/>
                        </a:rPr>
                        <a:t>Community Home Support Programme (CHSP) AQ Services</a:t>
                      </a:r>
                      <a:endParaRPr lang="en-US" sz="2000" b="0" i="0" dirty="0">
                        <a:solidFill>
                          <a:srgbClr val="404041"/>
                        </a:solidFill>
                        <a:effectLst/>
                        <a:latin typeface="Calibri" panose="020F0502020204030204" pitchFamily="34" charset="0"/>
                        <a:cs typeface="Calibri" panose="020F0502020204030204" pitchFamily="34" charset="0"/>
                      </a:endParaRPr>
                    </a:p>
                  </a:txBody>
                  <a:tcPr>
                    <a:solidFill>
                      <a:schemeClr val="bg1">
                        <a:lumMod val="10000"/>
                        <a:lumOff val="90000"/>
                      </a:schemeClr>
                    </a:solidFill>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0" i="0" dirty="0">
                        <a:solidFill>
                          <a:srgbClr val="404041"/>
                        </a:solidFill>
                        <a:effectLst/>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806509715"/>
                  </a:ext>
                </a:extLst>
              </a:tr>
              <a:tr h="35017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dirty="0">
                          <a:solidFill>
                            <a:srgbClr val="404041"/>
                          </a:solidFill>
                          <a:effectLst/>
                          <a:latin typeface="Calibri" panose="020F0502020204030204" pitchFamily="34" charset="0"/>
                          <a:cs typeface="Calibri" panose="020F0502020204030204" pitchFamily="34" charset="0"/>
                        </a:rPr>
                        <a:t>In-home respite</a:t>
                      </a:r>
                      <a:endParaRPr lang="en-US" sz="1400" b="0" i="0" dirty="0">
                        <a:solidFill>
                          <a:srgbClr val="404041"/>
                        </a:solidFill>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0" i="0" dirty="0">
                        <a:solidFill>
                          <a:srgbClr val="404041"/>
                        </a:solidFill>
                        <a:effectLst/>
                        <a:latin typeface="Calibri" panose="020F0502020204030204" pitchFamily="34" charset="0"/>
                        <a:cs typeface="Calibri" panose="020F0502020204030204" pitchFamily="34" charset="0"/>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dirty="0">
                          <a:solidFill>
                            <a:srgbClr val="404041"/>
                          </a:solidFill>
                          <a:effectLst/>
                          <a:latin typeface="Calibri" panose="020F0502020204030204" pitchFamily="34" charset="0"/>
                          <a:cs typeface="Calibri" panose="020F0502020204030204" pitchFamily="34" charset="0"/>
                        </a:rPr>
                        <a:t>Individual social support</a:t>
                      </a:r>
                      <a:endParaRPr lang="en-US" sz="1400" b="0" i="0" dirty="0">
                        <a:solidFill>
                          <a:srgbClr val="404041"/>
                        </a:solidFill>
                        <a:effectLst/>
                        <a:latin typeface="Calibri" panose="020F0502020204030204" pitchFamily="34" charset="0"/>
                        <a:cs typeface="Calibri" panose="020F0502020204030204" pitchFamily="34" charset="0"/>
                      </a:endParaRPr>
                    </a:p>
                  </a:txBody>
                  <a:tcPr>
                    <a:noFill/>
                  </a:tcPr>
                </a:tc>
                <a:extLst>
                  <a:ext uri="{0D108BD9-81ED-4DB2-BD59-A6C34878D82A}">
                    <a16:rowId xmlns:a16="http://schemas.microsoft.com/office/drawing/2014/main" val="523851891"/>
                  </a:ext>
                </a:extLst>
              </a:tr>
              <a:tr h="35017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dirty="0">
                          <a:solidFill>
                            <a:srgbClr val="404041"/>
                          </a:solidFill>
                          <a:effectLst/>
                          <a:latin typeface="Calibri" panose="020F0502020204030204" pitchFamily="34" charset="0"/>
                          <a:cs typeface="Calibri" panose="020F0502020204030204" pitchFamily="34" charset="0"/>
                        </a:rPr>
                        <a:t>Centre-based respite</a:t>
                      </a:r>
                      <a:endParaRPr lang="en-AU" sz="1400" b="0" i="0" u="none" strike="noStrike" cap="none" dirty="0">
                        <a:solidFill>
                          <a:srgbClr val="404041"/>
                        </a:solidFill>
                        <a:effectLst/>
                        <a:latin typeface="Calibri" panose="020F0502020204030204" pitchFamily="34" charset="0"/>
                        <a:ea typeface="+mn-ea"/>
                        <a:cs typeface="Calibri" panose="020F0502020204030204" pitchFamily="34" charset="0"/>
                        <a:sym typeface="Arial"/>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dirty="0">
                          <a:solidFill>
                            <a:srgbClr val="404041"/>
                          </a:solidFill>
                          <a:effectLst/>
                          <a:latin typeface="Calibri" panose="020F0502020204030204" pitchFamily="34" charset="0"/>
                          <a:cs typeface="Calibri" panose="020F0502020204030204" pitchFamily="34" charset="0"/>
                        </a:rPr>
                        <a:t>Group social support</a:t>
                      </a:r>
                      <a:endParaRPr lang="en-AU" sz="1400" b="0" i="0" u="none" strike="noStrike" cap="none" dirty="0">
                        <a:solidFill>
                          <a:srgbClr val="404041"/>
                        </a:solidFill>
                        <a:effectLst/>
                        <a:latin typeface="Calibri" panose="020F0502020204030204" pitchFamily="34" charset="0"/>
                        <a:ea typeface="+mn-ea"/>
                        <a:cs typeface="Calibri" panose="020F0502020204030204" pitchFamily="34" charset="0"/>
                        <a:sym typeface="Arial"/>
                      </a:endParaRPr>
                    </a:p>
                  </a:txBody>
                  <a:tcPr>
                    <a:noFill/>
                  </a:tcPr>
                </a:tc>
                <a:extLst>
                  <a:ext uri="{0D108BD9-81ED-4DB2-BD59-A6C34878D82A}">
                    <a16:rowId xmlns:a16="http://schemas.microsoft.com/office/drawing/2014/main" val="1052512647"/>
                  </a:ext>
                </a:extLst>
              </a:tr>
              <a:tr h="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u="none" strike="noStrike" cap="none" dirty="0">
                          <a:solidFill>
                            <a:srgbClr val="404041"/>
                          </a:solidFill>
                          <a:effectLst/>
                          <a:latin typeface="Calibri" panose="020F0502020204030204" pitchFamily="34" charset="0"/>
                          <a:cs typeface="Calibri" panose="020F0502020204030204" pitchFamily="34" charset="0"/>
                          <a:sym typeface="Arial"/>
                        </a:rPr>
                        <a:t>Overnight and emergency respite</a:t>
                      </a:r>
                      <a:endParaRPr lang="en-AU" sz="1400" b="0" i="0" u="none" strike="noStrike" cap="none" dirty="0">
                        <a:solidFill>
                          <a:srgbClr val="404041"/>
                        </a:solidFill>
                        <a:effectLst/>
                        <a:latin typeface="Calibri" panose="020F0502020204030204" pitchFamily="34" charset="0"/>
                        <a:ea typeface="+mn-ea"/>
                        <a:cs typeface="Calibri" panose="020F0502020204030204" pitchFamily="34" charset="0"/>
                        <a:sym typeface="Arial"/>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u="none" strike="noStrike" cap="none" dirty="0">
                          <a:solidFill>
                            <a:srgbClr val="404041"/>
                          </a:solidFill>
                          <a:effectLst/>
                          <a:latin typeface="Calibri" panose="020F0502020204030204" pitchFamily="34" charset="0"/>
                          <a:cs typeface="Calibri" panose="020F0502020204030204" pitchFamily="34" charset="0"/>
                          <a:sym typeface="Arial"/>
                        </a:rPr>
                        <a:t>Allied health and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u="none" strike="noStrike" cap="none" dirty="0">
                          <a:solidFill>
                            <a:srgbClr val="404041"/>
                          </a:solidFill>
                          <a:effectLst/>
                          <a:latin typeface="Calibri" panose="020F0502020204030204" pitchFamily="34" charset="0"/>
                          <a:cs typeface="Calibri" panose="020F0502020204030204" pitchFamily="34" charset="0"/>
                          <a:sym typeface="Arial"/>
                        </a:rPr>
                        <a:t>therapy services</a:t>
                      </a:r>
                      <a:endParaRPr lang="en-AU" sz="1400" b="0" i="0" u="none" strike="noStrike" cap="none" dirty="0">
                        <a:solidFill>
                          <a:srgbClr val="404041"/>
                        </a:solidFill>
                        <a:effectLst/>
                        <a:latin typeface="Calibri" panose="020F0502020204030204" pitchFamily="34" charset="0"/>
                        <a:ea typeface="+mn-ea"/>
                        <a:cs typeface="Calibri" panose="020F0502020204030204" pitchFamily="34" charset="0"/>
                        <a:sym typeface="Arial"/>
                      </a:endParaRPr>
                    </a:p>
                  </a:txBody>
                  <a:tcPr>
                    <a:noFill/>
                  </a:tcPr>
                </a:tc>
                <a:extLst>
                  <a:ext uri="{0D108BD9-81ED-4DB2-BD59-A6C34878D82A}">
                    <a16:rowId xmlns:a16="http://schemas.microsoft.com/office/drawing/2014/main" val="524378496"/>
                  </a:ext>
                </a:extLst>
              </a:tr>
              <a:tr h="33576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dirty="0">
                          <a:solidFill>
                            <a:srgbClr val="404041"/>
                          </a:solidFill>
                          <a:effectLst/>
                          <a:latin typeface="Calibri" panose="020F0502020204030204" pitchFamily="34" charset="0"/>
                          <a:cs typeface="Calibri" panose="020F0502020204030204" pitchFamily="34" charset="0"/>
                        </a:rPr>
                        <a:t>Lifestyle activities</a:t>
                      </a:r>
                      <a:endParaRPr lang="en-US" sz="1400" b="0" i="0" dirty="0">
                        <a:solidFill>
                          <a:srgbClr val="404041"/>
                        </a:solidFill>
                        <a:effectLst/>
                        <a:latin typeface="Calibri" panose="020F0502020204030204" pitchFamily="34" charset="0"/>
                        <a:cs typeface="Calibri" panose="020F0502020204030204" pitchFamily="34" charset="0"/>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u="none" strike="noStrike" cap="none" dirty="0">
                          <a:solidFill>
                            <a:srgbClr val="404041"/>
                          </a:solidFill>
                          <a:effectLst/>
                          <a:latin typeface="Calibri" panose="020F0502020204030204" pitchFamily="34" charset="0"/>
                          <a:cs typeface="Calibri" panose="020F0502020204030204" pitchFamily="34" charset="0"/>
                          <a:sym typeface="Arial"/>
                        </a:rPr>
                        <a:t>Domestic assistance</a:t>
                      </a:r>
                      <a:r>
                        <a:rPr lang="en-AU" sz="1400" b="0" u="none" strike="noStrike" cap="none" dirty="0">
                          <a:solidFill>
                            <a:srgbClr val="404041"/>
                          </a:solidFill>
                          <a:effectLst/>
                          <a:latin typeface="Calibri" panose="020F0502020204030204" pitchFamily="34" charset="0"/>
                          <a:cs typeface="Calibri" panose="020F0502020204030204" pitchFamily="34" charset="0"/>
                          <a:sym typeface="Arial"/>
                        </a:rPr>
                        <a:t> *</a:t>
                      </a:r>
                      <a:endParaRPr lang="en-AU" sz="1400" b="0" i="0" u="none" strike="noStrike" cap="none" dirty="0">
                        <a:solidFill>
                          <a:srgbClr val="404041"/>
                        </a:solidFill>
                        <a:effectLst/>
                        <a:latin typeface="Calibri" panose="020F0502020204030204" pitchFamily="34" charset="0"/>
                        <a:ea typeface="+mn-ea"/>
                        <a:cs typeface="Calibri" panose="020F0502020204030204" pitchFamily="34" charset="0"/>
                        <a:sym typeface="Arial"/>
                      </a:endParaRPr>
                    </a:p>
                  </a:txBody>
                  <a:tcPr>
                    <a:noFill/>
                  </a:tcPr>
                </a:tc>
                <a:extLst>
                  <a:ext uri="{0D108BD9-81ED-4DB2-BD59-A6C34878D82A}">
                    <a16:rowId xmlns:a16="http://schemas.microsoft.com/office/drawing/2014/main" val="587641572"/>
                  </a:ext>
                </a:extLst>
              </a:tr>
              <a:tr h="34022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u="none" strike="noStrike" cap="none" dirty="0">
                          <a:solidFill>
                            <a:srgbClr val="404041"/>
                          </a:solidFill>
                          <a:effectLst/>
                          <a:latin typeface="Calibri" panose="020F0502020204030204" pitchFamily="34" charset="0"/>
                          <a:cs typeface="Calibri" panose="020F0502020204030204" pitchFamily="34" charset="0"/>
                          <a:sym typeface="Arial"/>
                        </a:rPr>
                        <a:t>Home maintenance *</a:t>
                      </a:r>
                      <a:endParaRPr lang="en-AU" sz="1400" b="0" i="0" u="none" strike="noStrike" cap="none" dirty="0">
                        <a:solidFill>
                          <a:srgbClr val="404041"/>
                        </a:solidFill>
                        <a:effectLst/>
                        <a:latin typeface="Calibri" panose="020F0502020204030204" pitchFamily="34" charset="0"/>
                        <a:ea typeface="+mn-ea"/>
                        <a:cs typeface="Calibri" panose="020F0502020204030204" pitchFamily="34" charset="0"/>
                        <a:sym typeface="Arial"/>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AU" sz="1400" b="0" i="0" u="none" strike="noStrike" cap="none" dirty="0">
                        <a:solidFill>
                          <a:srgbClr val="404041"/>
                        </a:solidFill>
                        <a:effectLst/>
                        <a:latin typeface="Calibri" panose="020F0502020204030204" pitchFamily="34" charset="0"/>
                        <a:ea typeface="+mn-ea"/>
                        <a:cs typeface="Calibri" panose="020F0502020204030204" pitchFamily="34" charset="0"/>
                        <a:sym typeface="Arial"/>
                      </a:endParaRPr>
                    </a:p>
                  </a:txBody>
                  <a:tcPr>
                    <a:noFill/>
                  </a:tcPr>
                </a:tc>
                <a:extLst>
                  <a:ext uri="{0D108BD9-81ED-4DB2-BD59-A6C34878D82A}">
                    <a16:rowId xmlns:a16="http://schemas.microsoft.com/office/drawing/2014/main" val="2227475989"/>
                  </a:ext>
                </a:extLst>
              </a:tr>
            </a:tbl>
          </a:graphicData>
        </a:graphic>
      </p:graphicFrame>
      <p:sp>
        <p:nvSpPr>
          <p:cNvPr id="8" name="Google Shape;65;g24254306139_0_0">
            <a:extLst>
              <a:ext uri="{FF2B5EF4-FFF2-40B4-BE49-F238E27FC236}">
                <a16:creationId xmlns:a16="http://schemas.microsoft.com/office/drawing/2014/main" id="{78FE6068-B2C5-E2B1-6674-23FF64E6D0BB}"/>
              </a:ext>
            </a:extLst>
          </p:cNvPr>
          <p:cNvSpPr txBox="1">
            <a:spLocks/>
          </p:cNvSpPr>
          <p:nvPr/>
        </p:nvSpPr>
        <p:spPr>
          <a:xfrm>
            <a:off x="450160" y="4362207"/>
            <a:ext cx="8271037" cy="35627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buSzPts val="990"/>
            </a:pPr>
            <a:r>
              <a:rPr lang="en-US" sz="1200" dirty="0">
                <a:solidFill>
                  <a:srgbClr val="000000"/>
                </a:solidFill>
                <a:latin typeface="Calibri" panose="020F0502020204030204" pitchFamily="34" charset="0"/>
                <a:cs typeface="Calibri" panose="020F0502020204030204" pitchFamily="34" charset="0"/>
              </a:rPr>
              <a:t>For more information about government packages call AQ or visit My Aged Care www.myagedcare.gov.au</a:t>
            </a:r>
            <a:endParaRPr lang="en-US" sz="1200" b="1" dirty="0">
              <a:solidFill>
                <a:srgbClr val="003EA5"/>
              </a:solidFill>
              <a:latin typeface="Calibri" panose="020F0502020204030204" pitchFamily="34" charset="0"/>
              <a:ea typeface="Calibri"/>
              <a:cs typeface="Calibri" panose="020F0502020204030204" pitchFamily="34" charset="0"/>
              <a:sym typeface="Calibri"/>
            </a:endParaRPr>
          </a:p>
        </p:txBody>
      </p:sp>
      <p:sp>
        <p:nvSpPr>
          <p:cNvPr id="3" name="Google Shape;65;g24254306139_0_0">
            <a:extLst>
              <a:ext uri="{FF2B5EF4-FFF2-40B4-BE49-F238E27FC236}">
                <a16:creationId xmlns:a16="http://schemas.microsoft.com/office/drawing/2014/main" id="{8161BBFD-5298-0A97-841D-84029A6DE86A}"/>
              </a:ext>
            </a:extLst>
          </p:cNvPr>
          <p:cNvSpPr txBox="1">
            <a:spLocks/>
          </p:cNvSpPr>
          <p:nvPr/>
        </p:nvSpPr>
        <p:spPr>
          <a:xfrm>
            <a:off x="448887" y="3770887"/>
            <a:ext cx="4010044" cy="35627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buSzPts val="990"/>
            </a:pPr>
            <a:r>
              <a:rPr lang="en-US" sz="1000" dirty="0">
                <a:solidFill>
                  <a:srgbClr val="000000"/>
                </a:solidFill>
                <a:latin typeface="Calibri" panose="020F0502020204030204" pitchFamily="34" charset="0"/>
                <a:cs typeface="Calibri" panose="020F0502020204030204" pitchFamily="34" charset="0"/>
              </a:rPr>
              <a:t>* Available at some AQ Multi Service Centres only</a:t>
            </a:r>
            <a:endParaRPr lang="en-US" sz="1000" b="1" dirty="0">
              <a:solidFill>
                <a:srgbClr val="003EA5"/>
              </a:solidFill>
              <a:latin typeface="Calibri" panose="020F0502020204030204" pitchFamily="34" charset="0"/>
              <a:ea typeface="Calibri"/>
              <a:cs typeface="Calibri" panose="020F0502020204030204" pitchFamily="34" charset="0"/>
              <a:sym typeface="Calibri"/>
            </a:endParaRPr>
          </a:p>
        </p:txBody>
      </p:sp>
      <p:sp>
        <p:nvSpPr>
          <p:cNvPr id="4" name="TextBox 3">
            <a:extLst>
              <a:ext uri="{FF2B5EF4-FFF2-40B4-BE49-F238E27FC236}">
                <a16:creationId xmlns:a16="http://schemas.microsoft.com/office/drawing/2014/main" id="{52184E55-30FB-F875-70C6-2F4012E699B2}"/>
              </a:ext>
            </a:extLst>
          </p:cNvPr>
          <p:cNvSpPr txBox="1"/>
          <p:nvPr/>
        </p:nvSpPr>
        <p:spPr>
          <a:xfrm>
            <a:off x="300542" y="4802943"/>
            <a:ext cx="1535693" cy="188449"/>
          </a:xfrm>
          <a:prstGeom prst="rect">
            <a:avLst/>
          </a:prstGeom>
          <a:noFill/>
        </p:spPr>
        <p:txBody>
          <a:bodyPr wrap="square" rtlCol="0">
            <a:spAutoFit/>
          </a:bodyPr>
          <a:lstStyle/>
          <a:p>
            <a:r>
              <a:rPr lang="en-US" sz="600" dirty="0">
                <a:solidFill>
                  <a:schemeClr val="bg1"/>
                </a:solidFill>
              </a:rPr>
              <a:t>AAQ-Q-06     Revision: 1     27/10/2023</a:t>
            </a:r>
            <a:endParaRPr lang="en-AU" sz="600" dirty="0">
              <a:solidFill>
                <a:schemeClr val="bg1"/>
              </a:solidFill>
            </a:endParaRPr>
          </a:p>
        </p:txBody>
      </p:sp>
    </p:spTree>
    <p:extLst>
      <p:ext uri="{BB962C8B-B14F-4D97-AF65-F5344CB8AC3E}">
        <p14:creationId xmlns:p14="http://schemas.microsoft.com/office/powerpoint/2010/main" val="2450320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4"/>
        <p:cNvGrpSpPr/>
        <p:nvPr/>
      </p:nvGrpSpPr>
      <p:grpSpPr>
        <a:xfrm>
          <a:off x="0" y="0"/>
          <a:ext cx="0" cy="0"/>
          <a:chOff x="0" y="0"/>
          <a:chExt cx="0" cy="0"/>
        </a:xfrm>
      </p:grpSpPr>
      <p:sp>
        <p:nvSpPr>
          <p:cNvPr id="67" name="Google Shape;67;g24254306139_0_0"/>
          <p:cNvSpPr txBox="1"/>
          <p:nvPr/>
        </p:nvSpPr>
        <p:spPr>
          <a:xfrm>
            <a:off x="8135025" y="4686300"/>
            <a:ext cx="7992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en-US" sz="1400" i="0" u="none" strike="noStrike" cap="none">
                <a:solidFill>
                  <a:srgbClr val="000000"/>
                </a:solidFill>
                <a:latin typeface="Calibri"/>
                <a:ea typeface="Calibri"/>
                <a:cs typeface="Calibri"/>
                <a:sym typeface="Calibri"/>
              </a:rPr>
              <a:t>12</a:t>
            </a:fld>
            <a:endParaRPr dirty="0">
              <a:latin typeface="Calibri"/>
              <a:ea typeface="Calibri"/>
              <a:cs typeface="Calibri"/>
              <a:sym typeface="Calibri"/>
            </a:endParaRPr>
          </a:p>
        </p:txBody>
      </p:sp>
      <p:sp>
        <p:nvSpPr>
          <p:cNvPr id="3" name="Text Placeholder 2">
            <a:extLst>
              <a:ext uri="{FF2B5EF4-FFF2-40B4-BE49-F238E27FC236}">
                <a16:creationId xmlns:a16="http://schemas.microsoft.com/office/drawing/2014/main" id="{3D1B66D7-38BA-65C0-3589-C275CCF1A501}"/>
              </a:ext>
            </a:extLst>
          </p:cNvPr>
          <p:cNvSpPr>
            <a:spLocks noGrp="1"/>
          </p:cNvSpPr>
          <p:nvPr>
            <p:ph type="body" idx="1"/>
          </p:nvPr>
        </p:nvSpPr>
        <p:spPr/>
        <p:txBody>
          <a:bodyPr/>
          <a:lstStyle/>
          <a:p>
            <a:endParaRPr lang="en-AU" dirty="0"/>
          </a:p>
        </p:txBody>
      </p:sp>
      <p:sp>
        <p:nvSpPr>
          <p:cNvPr id="5" name="Title 4">
            <a:extLst>
              <a:ext uri="{FF2B5EF4-FFF2-40B4-BE49-F238E27FC236}">
                <a16:creationId xmlns:a16="http://schemas.microsoft.com/office/drawing/2014/main" id="{77F0A8C4-C067-3039-A9B4-D3E537858F65}"/>
              </a:ext>
            </a:extLst>
          </p:cNvPr>
          <p:cNvSpPr>
            <a:spLocks noGrp="1"/>
          </p:cNvSpPr>
          <p:nvPr>
            <p:ph type="title"/>
          </p:nvPr>
        </p:nvSpPr>
        <p:spPr/>
        <p:txBody>
          <a:bodyPr>
            <a:normAutofit fontScale="90000"/>
          </a:bodyPr>
          <a:lstStyle/>
          <a:p>
            <a:endParaRPr lang="en-AU"/>
          </a:p>
        </p:txBody>
      </p:sp>
      <p:pic>
        <p:nvPicPr>
          <p:cNvPr id="6" name="Picture 5">
            <a:extLst>
              <a:ext uri="{FF2B5EF4-FFF2-40B4-BE49-F238E27FC236}">
                <a16:creationId xmlns:a16="http://schemas.microsoft.com/office/drawing/2014/main" id="{BAC8ACD9-069D-69F5-6BBF-467C9A2844A9}"/>
              </a:ext>
            </a:extLst>
          </p:cNvPr>
          <p:cNvPicPr>
            <a:picLocks noChangeAspect="1"/>
          </p:cNvPicPr>
          <p:nvPr/>
        </p:nvPicPr>
        <p:blipFill rotWithShape="1">
          <a:blip r:embed="rId3"/>
          <a:srcRect t="14541" r="1149" b="1382"/>
          <a:stretch/>
        </p:blipFill>
        <p:spPr>
          <a:xfrm>
            <a:off x="0" y="-1"/>
            <a:ext cx="9144000" cy="5273749"/>
          </a:xfrm>
          <a:prstGeom prst="rect">
            <a:avLst/>
          </a:prstGeom>
          <a:solidFill>
            <a:srgbClr val="FFFFFF">
              <a:shade val="85000"/>
            </a:srgbClr>
          </a:solidFill>
          <a:ln w="381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03E700E8-2D64-A102-20FC-924B2654A954}"/>
              </a:ext>
            </a:extLst>
          </p:cNvPr>
          <p:cNvSpPr txBox="1"/>
          <p:nvPr/>
        </p:nvSpPr>
        <p:spPr>
          <a:xfrm>
            <a:off x="300542" y="4802943"/>
            <a:ext cx="1535693" cy="188449"/>
          </a:xfrm>
          <a:prstGeom prst="rect">
            <a:avLst/>
          </a:prstGeom>
          <a:noFill/>
        </p:spPr>
        <p:txBody>
          <a:bodyPr wrap="square" rtlCol="0">
            <a:spAutoFit/>
          </a:bodyPr>
          <a:lstStyle/>
          <a:p>
            <a:r>
              <a:rPr lang="en-US" sz="600" dirty="0">
                <a:solidFill>
                  <a:schemeClr val="tx1"/>
                </a:solidFill>
              </a:rPr>
              <a:t>AAQ-Q-06     Revision: 1     27/10/2023</a:t>
            </a:r>
            <a:endParaRPr lang="en-AU" sz="600" dirty="0">
              <a:solidFill>
                <a:schemeClr val="tx1"/>
              </a:solidFill>
            </a:endParaRPr>
          </a:p>
        </p:txBody>
      </p:sp>
    </p:spTree>
    <p:extLst>
      <p:ext uri="{BB962C8B-B14F-4D97-AF65-F5344CB8AC3E}">
        <p14:creationId xmlns:p14="http://schemas.microsoft.com/office/powerpoint/2010/main" val="3836392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4"/>
        <p:cNvGrpSpPr/>
        <p:nvPr/>
      </p:nvGrpSpPr>
      <p:grpSpPr>
        <a:xfrm>
          <a:off x="0" y="0"/>
          <a:ext cx="0" cy="0"/>
          <a:chOff x="0" y="0"/>
          <a:chExt cx="0" cy="0"/>
        </a:xfrm>
      </p:grpSpPr>
      <p:sp>
        <p:nvSpPr>
          <p:cNvPr id="65" name="Google Shape;65;g24254306139_0_0"/>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US" sz="3600" b="1" dirty="0">
                <a:solidFill>
                  <a:srgbClr val="000000"/>
                </a:solidFill>
                <a:latin typeface="Calibri"/>
                <a:ea typeface="Calibri"/>
                <a:cs typeface="Calibri"/>
                <a:sym typeface="Calibri"/>
              </a:rPr>
              <a:t>AQ Multi Service Centres</a:t>
            </a:r>
            <a:endParaRPr sz="3420" b="1" dirty="0">
              <a:solidFill>
                <a:srgbClr val="003EA5"/>
              </a:solidFill>
              <a:latin typeface="Calibri"/>
              <a:ea typeface="Calibri"/>
              <a:cs typeface="Calibri"/>
              <a:sym typeface="Calibri"/>
            </a:endParaRPr>
          </a:p>
        </p:txBody>
      </p:sp>
      <p:sp>
        <p:nvSpPr>
          <p:cNvPr id="67" name="Google Shape;67;g24254306139_0_0"/>
          <p:cNvSpPr txBox="1"/>
          <p:nvPr/>
        </p:nvSpPr>
        <p:spPr>
          <a:xfrm>
            <a:off x="8135025" y="4686300"/>
            <a:ext cx="7992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en-US" sz="1400" i="0" u="none" strike="noStrike" cap="none">
                <a:solidFill>
                  <a:srgbClr val="000000"/>
                </a:solidFill>
                <a:latin typeface="Calibri"/>
                <a:ea typeface="Calibri"/>
                <a:cs typeface="Calibri"/>
                <a:sym typeface="Calibri"/>
              </a:rPr>
              <a:t>13</a:t>
            </a:fld>
            <a:endParaRPr dirty="0">
              <a:latin typeface="Calibri"/>
              <a:ea typeface="Calibri"/>
              <a:cs typeface="Calibri"/>
              <a:sym typeface="Calibri"/>
            </a:endParaRPr>
          </a:p>
        </p:txBody>
      </p:sp>
      <p:pic>
        <p:nvPicPr>
          <p:cNvPr id="21" name="Picture 20">
            <a:extLst>
              <a:ext uri="{FF2B5EF4-FFF2-40B4-BE49-F238E27FC236}">
                <a16:creationId xmlns:a16="http://schemas.microsoft.com/office/drawing/2014/main" id="{EC08FA9C-DDDD-9F72-E31B-B8A807E7B421}"/>
              </a:ext>
            </a:extLst>
          </p:cNvPr>
          <p:cNvPicPr>
            <a:picLocks noChangeAspect="1"/>
          </p:cNvPicPr>
          <p:nvPr/>
        </p:nvPicPr>
        <p:blipFill>
          <a:blip r:embed="rId3"/>
          <a:stretch>
            <a:fillRect/>
          </a:stretch>
        </p:blipFill>
        <p:spPr>
          <a:xfrm>
            <a:off x="3682290" y="1191481"/>
            <a:ext cx="1916700" cy="129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a:extLst>
              <a:ext uri="{FF2B5EF4-FFF2-40B4-BE49-F238E27FC236}">
                <a16:creationId xmlns:a16="http://schemas.microsoft.com/office/drawing/2014/main" id="{1D76E143-4B07-F5E9-A2FA-47C11B68362B}"/>
              </a:ext>
            </a:extLst>
          </p:cNvPr>
          <p:cNvPicPr>
            <a:picLocks noChangeAspect="1"/>
          </p:cNvPicPr>
          <p:nvPr/>
        </p:nvPicPr>
        <p:blipFill>
          <a:blip r:embed="rId4"/>
          <a:stretch>
            <a:fillRect/>
          </a:stretch>
        </p:blipFill>
        <p:spPr>
          <a:xfrm>
            <a:off x="6224882" y="1191481"/>
            <a:ext cx="1919574" cy="129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24">
            <a:extLst>
              <a:ext uri="{FF2B5EF4-FFF2-40B4-BE49-F238E27FC236}">
                <a16:creationId xmlns:a16="http://schemas.microsoft.com/office/drawing/2014/main" id="{03D55746-9D5D-5221-8C75-B9A773838867}"/>
              </a:ext>
            </a:extLst>
          </p:cNvPr>
          <p:cNvPicPr>
            <a:picLocks noChangeAspect="1"/>
          </p:cNvPicPr>
          <p:nvPr/>
        </p:nvPicPr>
        <p:blipFill>
          <a:blip r:embed="rId5"/>
          <a:stretch>
            <a:fillRect/>
          </a:stretch>
        </p:blipFill>
        <p:spPr>
          <a:xfrm>
            <a:off x="1897355" y="3219973"/>
            <a:ext cx="1921062" cy="129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26">
            <a:extLst>
              <a:ext uri="{FF2B5EF4-FFF2-40B4-BE49-F238E27FC236}">
                <a16:creationId xmlns:a16="http://schemas.microsoft.com/office/drawing/2014/main" id="{5C644D5A-9355-1486-6C6D-51CB52DC4800}"/>
              </a:ext>
            </a:extLst>
          </p:cNvPr>
          <p:cNvPicPr>
            <a:picLocks noChangeAspect="1"/>
          </p:cNvPicPr>
          <p:nvPr/>
        </p:nvPicPr>
        <p:blipFill>
          <a:blip r:embed="rId6"/>
          <a:stretch>
            <a:fillRect/>
          </a:stretch>
        </p:blipFill>
        <p:spPr>
          <a:xfrm>
            <a:off x="5258664" y="3219973"/>
            <a:ext cx="1915200" cy="129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 name="Google Shape;65;g24254306139_0_0">
            <a:extLst>
              <a:ext uri="{FF2B5EF4-FFF2-40B4-BE49-F238E27FC236}">
                <a16:creationId xmlns:a16="http://schemas.microsoft.com/office/drawing/2014/main" id="{686DCEE0-9E70-B136-B196-D84547900E91}"/>
              </a:ext>
            </a:extLst>
          </p:cNvPr>
          <p:cNvSpPr txBox="1">
            <a:spLocks/>
          </p:cNvSpPr>
          <p:nvPr/>
        </p:nvSpPr>
        <p:spPr>
          <a:xfrm>
            <a:off x="1315448" y="2467552"/>
            <a:ext cx="1565201"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buSzPts val="990"/>
            </a:pPr>
            <a:r>
              <a:rPr lang="en-US" sz="1200" dirty="0">
                <a:solidFill>
                  <a:srgbClr val="000000"/>
                </a:solidFill>
                <a:latin typeface="Calibri"/>
                <a:ea typeface="Calibri"/>
                <a:cs typeface="Calibri"/>
                <a:sym typeface="Calibri"/>
              </a:rPr>
              <a:t>AQ Garden City</a:t>
            </a:r>
            <a:br>
              <a:rPr lang="en-US" sz="1200" dirty="0">
                <a:solidFill>
                  <a:srgbClr val="000000"/>
                </a:solidFill>
                <a:latin typeface="Calibri"/>
                <a:ea typeface="Calibri"/>
                <a:cs typeface="Calibri"/>
                <a:sym typeface="Calibri"/>
              </a:rPr>
            </a:br>
            <a:r>
              <a:rPr lang="en-US" sz="1200" dirty="0">
                <a:solidFill>
                  <a:srgbClr val="000000"/>
                </a:solidFill>
                <a:latin typeface="Calibri"/>
                <a:ea typeface="Calibri"/>
                <a:cs typeface="Calibri"/>
                <a:sym typeface="Calibri"/>
              </a:rPr>
              <a:t>Multi Service Centre</a:t>
            </a:r>
            <a:endParaRPr lang="en-US" sz="1200" dirty="0">
              <a:solidFill>
                <a:srgbClr val="003EA5"/>
              </a:solidFill>
              <a:latin typeface="Calibri"/>
              <a:ea typeface="Calibri"/>
              <a:cs typeface="Calibri"/>
              <a:sym typeface="Calibri"/>
            </a:endParaRPr>
          </a:p>
        </p:txBody>
      </p:sp>
      <p:sp>
        <p:nvSpPr>
          <p:cNvPr id="30" name="Google Shape;65;g24254306139_0_0">
            <a:extLst>
              <a:ext uri="{FF2B5EF4-FFF2-40B4-BE49-F238E27FC236}">
                <a16:creationId xmlns:a16="http://schemas.microsoft.com/office/drawing/2014/main" id="{91E57E72-5F57-421F-B354-37B4818F4031}"/>
              </a:ext>
            </a:extLst>
          </p:cNvPr>
          <p:cNvSpPr txBox="1">
            <a:spLocks/>
          </p:cNvSpPr>
          <p:nvPr/>
        </p:nvSpPr>
        <p:spPr>
          <a:xfrm>
            <a:off x="3858040" y="2467552"/>
            <a:ext cx="1565201"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buSzPts val="990"/>
            </a:pPr>
            <a:r>
              <a:rPr lang="en-US" sz="1200" dirty="0">
                <a:solidFill>
                  <a:srgbClr val="000000"/>
                </a:solidFill>
                <a:latin typeface="Calibri"/>
                <a:ea typeface="Calibri"/>
                <a:cs typeface="Calibri"/>
                <a:sym typeface="Calibri"/>
              </a:rPr>
              <a:t>AQ Gordon Park</a:t>
            </a:r>
            <a:br>
              <a:rPr lang="en-US" sz="1200" dirty="0">
                <a:solidFill>
                  <a:srgbClr val="000000"/>
                </a:solidFill>
                <a:latin typeface="Calibri"/>
                <a:ea typeface="Calibri"/>
                <a:cs typeface="Calibri"/>
                <a:sym typeface="Calibri"/>
              </a:rPr>
            </a:br>
            <a:r>
              <a:rPr lang="en-US" sz="1200" dirty="0">
                <a:solidFill>
                  <a:srgbClr val="000000"/>
                </a:solidFill>
                <a:latin typeface="Calibri"/>
                <a:ea typeface="Calibri"/>
                <a:cs typeface="Calibri"/>
                <a:sym typeface="Calibri"/>
              </a:rPr>
              <a:t>Multi Service Centre</a:t>
            </a:r>
            <a:endParaRPr lang="en-US" sz="1200" dirty="0">
              <a:solidFill>
                <a:srgbClr val="003EA5"/>
              </a:solidFill>
              <a:latin typeface="Calibri"/>
              <a:ea typeface="Calibri"/>
              <a:cs typeface="Calibri"/>
              <a:sym typeface="Calibri"/>
            </a:endParaRPr>
          </a:p>
        </p:txBody>
      </p:sp>
      <p:sp>
        <p:nvSpPr>
          <p:cNvPr id="31" name="Google Shape;65;g24254306139_0_0">
            <a:extLst>
              <a:ext uri="{FF2B5EF4-FFF2-40B4-BE49-F238E27FC236}">
                <a16:creationId xmlns:a16="http://schemas.microsoft.com/office/drawing/2014/main" id="{B3D0FA9D-A5C9-56B9-50CE-90F670D9FEB3}"/>
              </a:ext>
            </a:extLst>
          </p:cNvPr>
          <p:cNvSpPr txBox="1">
            <a:spLocks/>
          </p:cNvSpPr>
          <p:nvPr/>
        </p:nvSpPr>
        <p:spPr>
          <a:xfrm>
            <a:off x="6281503" y="2467552"/>
            <a:ext cx="1806333"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buSzPts val="990"/>
            </a:pPr>
            <a:r>
              <a:rPr lang="en-US" sz="1200" dirty="0">
                <a:solidFill>
                  <a:srgbClr val="000000"/>
                </a:solidFill>
                <a:latin typeface="Calibri"/>
                <a:ea typeface="Calibri"/>
                <a:cs typeface="Calibri"/>
                <a:sym typeface="Calibri"/>
              </a:rPr>
              <a:t>AQ Ipswich</a:t>
            </a:r>
            <a:br>
              <a:rPr lang="en-US" sz="1200" dirty="0">
                <a:solidFill>
                  <a:srgbClr val="000000"/>
                </a:solidFill>
                <a:latin typeface="Calibri"/>
                <a:ea typeface="Calibri"/>
                <a:cs typeface="Calibri"/>
                <a:sym typeface="Calibri"/>
              </a:rPr>
            </a:br>
            <a:r>
              <a:rPr lang="en-US" sz="1200" dirty="0">
                <a:solidFill>
                  <a:srgbClr val="000000"/>
                </a:solidFill>
                <a:latin typeface="Calibri"/>
                <a:ea typeface="Calibri"/>
                <a:cs typeface="Calibri"/>
                <a:sym typeface="Calibri"/>
              </a:rPr>
              <a:t>Multi Service Centre</a:t>
            </a:r>
            <a:endParaRPr lang="en-US" sz="1200" dirty="0">
              <a:solidFill>
                <a:srgbClr val="003EA5"/>
              </a:solidFill>
              <a:latin typeface="Calibri"/>
              <a:ea typeface="Calibri"/>
              <a:cs typeface="Calibri"/>
              <a:sym typeface="Calibri"/>
            </a:endParaRPr>
          </a:p>
        </p:txBody>
      </p:sp>
      <p:sp>
        <p:nvSpPr>
          <p:cNvPr id="32" name="Google Shape;65;g24254306139_0_0">
            <a:extLst>
              <a:ext uri="{FF2B5EF4-FFF2-40B4-BE49-F238E27FC236}">
                <a16:creationId xmlns:a16="http://schemas.microsoft.com/office/drawing/2014/main" id="{79D1D988-4F3F-E73D-55BD-BBF5C4E42150}"/>
              </a:ext>
            </a:extLst>
          </p:cNvPr>
          <p:cNvSpPr txBox="1">
            <a:spLocks/>
          </p:cNvSpPr>
          <p:nvPr/>
        </p:nvSpPr>
        <p:spPr>
          <a:xfrm>
            <a:off x="1900286" y="4490509"/>
            <a:ext cx="19152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buSzPts val="990"/>
            </a:pPr>
            <a:r>
              <a:rPr lang="en-US" sz="1200" dirty="0">
                <a:solidFill>
                  <a:srgbClr val="000000"/>
                </a:solidFill>
                <a:latin typeface="Calibri"/>
                <a:ea typeface="Calibri"/>
                <a:cs typeface="Calibri"/>
                <a:sym typeface="Calibri"/>
              </a:rPr>
              <a:t>AQ South Coast</a:t>
            </a:r>
            <a:br>
              <a:rPr lang="en-US" sz="1200" dirty="0">
                <a:solidFill>
                  <a:srgbClr val="000000"/>
                </a:solidFill>
                <a:latin typeface="Calibri"/>
                <a:ea typeface="Calibri"/>
                <a:cs typeface="Calibri"/>
                <a:sym typeface="Calibri"/>
              </a:rPr>
            </a:br>
            <a:r>
              <a:rPr lang="en-US" sz="1200" dirty="0">
                <a:solidFill>
                  <a:srgbClr val="000000"/>
                </a:solidFill>
                <a:latin typeface="Calibri"/>
                <a:ea typeface="Calibri"/>
                <a:cs typeface="Calibri"/>
                <a:sym typeface="Calibri"/>
              </a:rPr>
              <a:t>Multi Service Centre</a:t>
            </a:r>
            <a:endParaRPr lang="en-US" sz="1200" dirty="0">
              <a:solidFill>
                <a:srgbClr val="003EA5"/>
              </a:solidFill>
              <a:latin typeface="Calibri"/>
              <a:ea typeface="Calibri"/>
              <a:cs typeface="Calibri"/>
              <a:sym typeface="Calibri"/>
            </a:endParaRPr>
          </a:p>
        </p:txBody>
      </p:sp>
      <p:sp>
        <p:nvSpPr>
          <p:cNvPr id="33" name="Google Shape;65;g24254306139_0_0">
            <a:extLst>
              <a:ext uri="{FF2B5EF4-FFF2-40B4-BE49-F238E27FC236}">
                <a16:creationId xmlns:a16="http://schemas.microsoft.com/office/drawing/2014/main" id="{D8E7D1DD-6470-E080-F051-4A9B3E91FC25}"/>
              </a:ext>
            </a:extLst>
          </p:cNvPr>
          <p:cNvSpPr txBox="1">
            <a:spLocks/>
          </p:cNvSpPr>
          <p:nvPr/>
        </p:nvSpPr>
        <p:spPr>
          <a:xfrm>
            <a:off x="5299637" y="4490509"/>
            <a:ext cx="1833255"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buSzPts val="990"/>
            </a:pPr>
            <a:r>
              <a:rPr lang="en-US" sz="1200" dirty="0">
                <a:solidFill>
                  <a:srgbClr val="000000"/>
                </a:solidFill>
                <a:latin typeface="Calibri"/>
                <a:ea typeface="Calibri"/>
                <a:cs typeface="Calibri"/>
                <a:sym typeface="Calibri"/>
              </a:rPr>
              <a:t>AQ Toowoomba</a:t>
            </a:r>
            <a:br>
              <a:rPr lang="en-US" sz="1200" dirty="0">
                <a:solidFill>
                  <a:srgbClr val="000000"/>
                </a:solidFill>
                <a:latin typeface="Calibri"/>
                <a:ea typeface="Calibri"/>
                <a:cs typeface="Calibri"/>
                <a:sym typeface="Calibri"/>
              </a:rPr>
            </a:br>
            <a:r>
              <a:rPr lang="en-US" sz="1200" dirty="0">
                <a:solidFill>
                  <a:srgbClr val="000000"/>
                </a:solidFill>
                <a:latin typeface="Calibri"/>
                <a:ea typeface="Calibri"/>
                <a:cs typeface="Calibri"/>
                <a:sym typeface="Calibri"/>
              </a:rPr>
              <a:t>Multi Service Centre</a:t>
            </a:r>
            <a:endParaRPr lang="en-US" sz="1200" dirty="0">
              <a:solidFill>
                <a:srgbClr val="003EA5"/>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88D32AA5-482F-6E11-A71D-51598611E0EE}"/>
              </a:ext>
            </a:extLst>
          </p:cNvPr>
          <p:cNvPicPr>
            <a:picLocks noChangeAspect="1"/>
          </p:cNvPicPr>
          <p:nvPr/>
        </p:nvPicPr>
        <p:blipFill rotWithShape="1">
          <a:blip r:embed="rId7"/>
          <a:srcRect r="10994"/>
          <a:stretch/>
        </p:blipFill>
        <p:spPr>
          <a:xfrm>
            <a:off x="1139698" y="1191481"/>
            <a:ext cx="1916700" cy="1295999"/>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CB361C2D-8D43-46C2-63B6-3EF3681E55E8}"/>
              </a:ext>
            </a:extLst>
          </p:cNvPr>
          <p:cNvSpPr txBox="1"/>
          <p:nvPr/>
        </p:nvSpPr>
        <p:spPr>
          <a:xfrm>
            <a:off x="300542" y="4802943"/>
            <a:ext cx="1535693" cy="188449"/>
          </a:xfrm>
          <a:prstGeom prst="rect">
            <a:avLst/>
          </a:prstGeom>
          <a:noFill/>
        </p:spPr>
        <p:txBody>
          <a:bodyPr wrap="square" rtlCol="0">
            <a:spAutoFit/>
          </a:bodyPr>
          <a:lstStyle/>
          <a:p>
            <a:r>
              <a:rPr lang="en-US" sz="600" dirty="0">
                <a:solidFill>
                  <a:schemeClr val="bg1"/>
                </a:solidFill>
              </a:rPr>
              <a:t>AAQ-Q-06     Revision: 1     27/10/2023</a:t>
            </a:r>
            <a:endParaRPr lang="en-AU" sz="600" dirty="0">
              <a:solidFill>
                <a:schemeClr val="bg1"/>
              </a:solidFill>
            </a:endParaRPr>
          </a:p>
        </p:txBody>
      </p:sp>
    </p:spTree>
    <p:extLst>
      <p:ext uri="{BB962C8B-B14F-4D97-AF65-F5344CB8AC3E}">
        <p14:creationId xmlns:p14="http://schemas.microsoft.com/office/powerpoint/2010/main" val="2209609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4"/>
        <p:cNvGrpSpPr/>
        <p:nvPr/>
      </p:nvGrpSpPr>
      <p:grpSpPr>
        <a:xfrm>
          <a:off x="0" y="0"/>
          <a:ext cx="0" cy="0"/>
          <a:chOff x="0" y="0"/>
          <a:chExt cx="0" cy="0"/>
        </a:xfrm>
      </p:grpSpPr>
      <p:sp>
        <p:nvSpPr>
          <p:cNvPr id="65" name="Google Shape;65;g24254306139_0_0"/>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US" sz="3600" b="1" dirty="0">
                <a:solidFill>
                  <a:srgbClr val="000000"/>
                </a:solidFill>
                <a:latin typeface="Calibri" panose="020F0502020204030204" pitchFamily="34" charset="0"/>
                <a:cs typeface="Calibri" panose="020F0502020204030204" pitchFamily="34" charset="0"/>
              </a:rPr>
              <a:t>Living Options</a:t>
            </a:r>
            <a:endParaRPr sz="3420" b="1" dirty="0">
              <a:solidFill>
                <a:srgbClr val="003EA5"/>
              </a:solidFill>
              <a:latin typeface="Calibri" panose="020F0502020204030204" pitchFamily="34" charset="0"/>
              <a:ea typeface="Calibri"/>
              <a:cs typeface="Calibri" panose="020F0502020204030204" pitchFamily="34" charset="0"/>
              <a:sym typeface="Calibri"/>
            </a:endParaRPr>
          </a:p>
        </p:txBody>
      </p:sp>
      <p:sp>
        <p:nvSpPr>
          <p:cNvPr id="66" name="Google Shape;66;g24254306139_0_0"/>
          <p:cNvSpPr txBox="1">
            <a:spLocks noGrp="1"/>
          </p:cNvSpPr>
          <p:nvPr>
            <p:ph type="body" idx="1"/>
          </p:nvPr>
        </p:nvSpPr>
        <p:spPr>
          <a:xfrm>
            <a:off x="311699" y="1024140"/>
            <a:ext cx="8217578" cy="3684462"/>
          </a:xfrm>
          <a:prstGeom prst="rect">
            <a:avLst/>
          </a:prstGeom>
        </p:spPr>
        <p:txBody>
          <a:bodyPr spcFirstLastPara="1" wrap="square" lIns="91425" tIns="91425" rIns="91425" bIns="91425" anchor="t" anchorCtr="0">
            <a:noAutofit/>
          </a:bodyPr>
          <a:lstStyle/>
          <a:p>
            <a:pPr fontAlgn="base">
              <a:lnSpc>
                <a:spcPct val="100000"/>
              </a:lnSpc>
              <a:spcBef>
                <a:spcPts val="600"/>
              </a:spcBef>
              <a:spcAft>
                <a:spcPts val="600"/>
              </a:spcAft>
            </a:pPr>
            <a:r>
              <a:rPr lang="en-US" sz="2000" dirty="0">
                <a:solidFill>
                  <a:srgbClr val="404041"/>
                </a:solidFill>
                <a:latin typeface="Calibri" panose="020F0502020204030204" pitchFamily="34" charset="0"/>
                <a:cs typeface="Calibri" panose="020F0502020204030204" pitchFamily="34" charset="0"/>
              </a:rPr>
              <a:t>As we get older,  changes to our lives may lead us to reassess our future and adjust our lifestyle accordingly.  We may need to make decisions about where to live and the type of care we require </a:t>
            </a:r>
          </a:p>
          <a:p>
            <a:pPr fontAlgn="base">
              <a:lnSpc>
                <a:spcPct val="100000"/>
              </a:lnSpc>
              <a:spcBef>
                <a:spcPts val="600"/>
              </a:spcBef>
              <a:spcAft>
                <a:spcPts val="600"/>
              </a:spcAft>
            </a:pPr>
            <a:r>
              <a:rPr lang="en-US" sz="2000" dirty="0">
                <a:solidFill>
                  <a:srgbClr val="404041"/>
                </a:solidFill>
                <a:latin typeface="Calibri" panose="020F0502020204030204" pitchFamily="34" charset="0"/>
                <a:cs typeface="Calibri" panose="020F0502020204030204" pitchFamily="34" charset="0"/>
              </a:rPr>
              <a:t>For some, a helping hand may be too far away.  For others, the demands of looking after a household may prove too challenging.  For these reasons, choosing an alternative living arrangement can be a </a:t>
            </a:r>
            <a:br>
              <a:rPr lang="en-US" sz="2000" dirty="0">
                <a:solidFill>
                  <a:srgbClr val="404041"/>
                </a:solidFill>
                <a:latin typeface="Calibri" panose="020F0502020204030204" pitchFamily="34" charset="0"/>
                <a:cs typeface="Calibri" panose="020F0502020204030204" pitchFamily="34" charset="0"/>
              </a:rPr>
            </a:br>
            <a:r>
              <a:rPr lang="en-US" sz="2000" dirty="0">
                <a:solidFill>
                  <a:srgbClr val="404041"/>
                </a:solidFill>
                <a:latin typeface="Calibri" panose="020F0502020204030204" pitchFamily="34" charset="0"/>
                <a:cs typeface="Calibri" panose="020F0502020204030204" pitchFamily="34" charset="0"/>
              </a:rPr>
              <a:t>positive decision</a:t>
            </a:r>
          </a:p>
          <a:p>
            <a:pPr fontAlgn="base">
              <a:lnSpc>
                <a:spcPct val="100000"/>
              </a:lnSpc>
              <a:spcBef>
                <a:spcPts val="600"/>
              </a:spcBef>
              <a:spcAft>
                <a:spcPts val="600"/>
              </a:spcAft>
            </a:pPr>
            <a:r>
              <a:rPr lang="en-US" sz="2000" dirty="0">
                <a:solidFill>
                  <a:srgbClr val="404041"/>
                </a:solidFill>
                <a:latin typeface="Calibri" panose="020F0502020204030204" pitchFamily="34" charset="0"/>
                <a:cs typeface="Calibri" panose="020F0502020204030204" pitchFamily="34" charset="0"/>
              </a:rPr>
              <a:t>At AQ, we offer a range of living options, and are dedicated to helping individuals find the right living arrangement that best suits their needs.</a:t>
            </a:r>
          </a:p>
        </p:txBody>
      </p:sp>
      <p:sp>
        <p:nvSpPr>
          <p:cNvPr id="67" name="Google Shape;67;g24254306139_0_0"/>
          <p:cNvSpPr txBox="1"/>
          <p:nvPr/>
        </p:nvSpPr>
        <p:spPr>
          <a:xfrm>
            <a:off x="8135025" y="4686300"/>
            <a:ext cx="7992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en-US" sz="1400" i="0" u="none" strike="noStrike" cap="none">
                <a:solidFill>
                  <a:srgbClr val="000000"/>
                </a:solidFill>
                <a:latin typeface="Calibri"/>
                <a:ea typeface="Calibri"/>
                <a:cs typeface="Calibri"/>
                <a:sym typeface="Calibri"/>
              </a:rPr>
              <a:t>14</a:t>
            </a:fld>
            <a:endParaRPr dirty="0">
              <a:latin typeface="Calibri"/>
              <a:ea typeface="Calibri"/>
              <a:cs typeface="Calibri"/>
              <a:sym typeface="Calibri"/>
            </a:endParaRPr>
          </a:p>
        </p:txBody>
      </p:sp>
      <p:sp>
        <p:nvSpPr>
          <p:cNvPr id="2" name="TextBox 1">
            <a:extLst>
              <a:ext uri="{FF2B5EF4-FFF2-40B4-BE49-F238E27FC236}">
                <a16:creationId xmlns:a16="http://schemas.microsoft.com/office/drawing/2014/main" id="{6E89DEAD-A47C-2BDC-79BD-AAC74DB44294}"/>
              </a:ext>
            </a:extLst>
          </p:cNvPr>
          <p:cNvSpPr txBox="1"/>
          <p:nvPr/>
        </p:nvSpPr>
        <p:spPr>
          <a:xfrm>
            <a:off x="300542" y="4802943"/>
            <a:ext cx="1535693" cy="188449"/>
          </a:xfrm>
          <a:prstGeom prst="rect">
            <a:avLst/>
          </a:prstGeom>
          <a:noFill/>
        </p:spPr>
        <p:txBody>
          <a:bodyPr wrap="square" rtlCol="0">
            <a:spAutoFit/>
          </a:bodyPr>
          <a:lstStyle/>
          <a:p>
            <a:r>
              <a:rPr lang="en-US" sz="600" dirty="0">
                <a:solidFill>
                  <a:schemeClr val="bg1"/>
                </a:solidFill>
              </a:rPr>
              <a:t>AAQ-Q-06     Revision: 1     27/10/2023</a:t>
            </a:r>
            <a:endParaRPr lang="en-AU" sz="600" dirty="0">
              <a:solidFill>
                <a:schemeClr val="bg1"/>
              </a:solidFill>
            </a:endParaRPr>
          </a:p>
        </p:txBody>
      </p:sp>
    </p:spTree>
    <p:extLst>
      <p:ext uri="{BB962C8B-B14F-4D97-AF65-F5344CB8AC3E}">
        <p14:creationId xmlns:p14="http://schemas.microsoft.com/office/powerpoint/2010/main" val="3651355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4"/>
        <p:cNvGrpSpPr/>
        <p:nvPr/>
      </p:nvGrpSpPr>
      <p:grpSpPr>
        <a:xfrm>
          <a:off x="0" y="0"/>
          <a:ext cx="0" cy="0"/>
          <a:chOff x="0" y="0"/>
          <a:chExt cx="0" cy="0"/>
        </a:xfrm>
      </p:grpSpPr>
      <p:sp>
        <p:nvSpPr>
          <p:cNvPr id="65" name="Google Shape;65;g24254306139_0_0"/>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US" sz="3600" dirty="0">
                <a:solidFill>
                  <a:srgbClr val="000000"/>
                </a:solidFill>
                <a:latin typeface="Calibri"/>
                <a:cs typeface="Calibri"/>
              </a:rPr>
              <a:t>Education &amp; Resources</a:t>
            </a:r>
            <a:endParaRPr sz="3420" b="1" dirty="0">
              <a:solidFill>
                <a:srgbClr val="003EA5"/>
              </a:solidFill>
              <a:latin typeface="Calibri"/>
              <a:ea typeface="Calibri"/>
              <a:cs typeface="Calibri"/>
              <a:sym typeface="Calibri"/>
            </a:endParaRPr>
          </a:p>
        </p:txBody>
      </p:sp>
      <p:sp>
        <p:nvSpPr>
          <p:cNvPr id="67" name="Google Shape;67;g24254306139_0_0"/>
          <p:cNvSpPr txBox="1"/>
          <p:nvPr/>
        </p:nvSpPr>
        <p:spPr>
          <a:xfrm>
            <a:off x="8135025" y="4686300"/>
            <a:ext cx="7992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en-US" sz="1400" i="0" u="none" strike="noStrike" cap="none">
                <a:solidFill>
                  <a:srgbClr val="000000"/>
                </a:solidFill>
                <a:latin typeface="Calibri"/>
                <a:ea typeface="Calibri"/>
                <a:cs typeface="Calibri"/>
                <a:sym typeface="Calibri"/>
              </a:rPr>
              <a:t>15</a:t>
            </a:fld>
            <a:endParaRPr dirty="0">
              <a:latin typeface="Calibri"/>
              <a:ea typeface="Calibri"/>
              <a:cs typeface="Calibri"/>
              <a:sym typeface="Calibri"/>
            </a:endParaRPr>
          </a:p>
        </p:txBody>
      </p:sp>
      <p:sp>
        <p:nvSpPr>
          <p:cNvPr id="3" name="Text Placeholder 2">
            <a:extLst>
              <a:ext uri="{FF2B5EF4-FFF2-40B4-BE49-F238E27FC236}">
                <a16:creationId xmlns:a16="http://schemas.microsoft.com/office/drawing/2014/main" id="{3D1B66D7-38BA-65C0-3589-C275CCF1A501}"/>
              </a:ext>
            </a:extLst>
          </p:cNvPr>
          <p:cNvSpPr>
            <a:spLocks noGrp="1"/>
          </p:cNvSpPr>
          <p:nvPr>
            <p:ph type="body" idx="1"/>
          </p:nvPr>
        </p:nvSpPr>
        <p:spPr/>
        <p:txBody>
          <a:bodyPr/>
          <a:lstStyle/>
          <a:p>
            <a:endParaRPr lang="en-AU" dirty="0"/>
          </a:p>
        </p:txBody>
      </p:sp>
      <p:pic>
        <p:nvPicPr>
          <p:cNvPr id="2" name="Picture 1">
            <a:extLst>
              <a:ext uri="{FF2B5EF4-FFF2-40B4-BE49-F238E27FC236}">
                <a16:creationId xmlns:a16="http://schemas.microsoft.com/office/drawing/2014/main" id="{1CE3CFD1-BA1D-8614-25E2-E25DE2B98DC6}"/>
              </a:ext>
            </a:extLst>
          </p:cNvPr>
          <p:cNvPicPr>
            <a:picLocks noChangeAspect="1"/>
          </p:cNvPicPr>
          <p:nvPr/>
        </p:nvPicPr>
        <p:blipFill rotWithShape="1">
          <a:blip r:embed="rId3"/>
          <a:srcRect l="21071"/>
          <a:stretch/>
        </p:blipFill>
        <p:spPr>
          <a:xfrm>
            <a:off x="0" y="0"/>
            <a:ext cx="9144000" cy="5143500"/>
          </a:xfrm>
          <a:prstGeom prst="rect">
            <a:avLst/>
          </a:prstGeom>
        </p:spPr>
      </p:pic>
      <p:pic>
        <p:nvPicPr>
          <p:cNvPr id="5122" name="Picture 2" descr="Cheerful senior couple preparing healthy meal using online recipe">
            <a:extLst>
              <a:ext uri="{FF2B5EF4-FFF2-40B4-BE49-F238E27FC236}">
                <a16:creationId xmlns:a16="http://schemas.microsoft.com/office/drawing/2014/main" id="{4B53ECDE-2DC5-18EF-493A-D3A358EBBC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7" t="11062" r="1" b="9671"/>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DD0F2AC-755C-14B1-B162-D3699B7DFFD1}"/>
              </a:ext>
            </a:extLst>
          </p:cNvPr>
          <p:cNvSpPr txBox="1"/>
          <p:nvPr/>
        </p:nvSpPr>
        <p:spPr>
          <a:xfrm>
            <a:off x="300542" y="4802943"/>
            <a:ext cx="1535693" cy="188449"/>
          </a:xfrm>
          <a:prstGeom prst="rect">
            <a:avLst/>
          </a:prstGeom>
          <a:noFill/>
        </p:spPr>
        <p:txBody>
          <a:bodyPr wrap="square" rtlCol="0">
            <a:spAutoFit/>
          </a:bodyPr>
          <a:lstStyle/>
          <a:p>
            <a:r>
              <a:rPr lang="en-US" sz="600" dirty="0">
                <a:solidFill>
                  <a:schemeClr val="tx1"/>
                </a:solidFill>
              </a:rPr>
              <a:t>AAQ-Q-06     Revision: 1     27/10/2023</a:t>
            </a:r>
            <a:endParaRPr lang="en-AU" sz="600" dirty="0">
              <a:solidFill>
                <a:schemeClr val="tx1"/>
              </a:solidFill>
            </a:endParaRPr>
          </a:p>
        </p:txBody>
      </p:sp>
    </p:spTree>
    <p:extLst>
      <p:ext uri="{BB962C8B-B14F-4D97-AF65-F5344CB8AC3E}">
        <p14:creationId xmlns:p14="http://schemas.microsoft.com/office/powerpoint/2010/main" val="242402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4"/>
        <p:cNvGrpSpPr/>
        <p:nvPr/>
      </p:nvGrpSpPr>
      <p:grpSpPr>
        <a:xfrm>
          <a:off x="0" y="0"/>
          <a:ext cx="0" cy="0"/>
          <a:chOff x="0" y="0"/>
          <a:chExt cx="0" cy="0"/>
        </a:xfrm>
      </p:grpSpPr>
      <p:sp>
        <p:nvSpPr>
          <p:cNvPr id="65" name="Google Shape;65;g24254306139_0_0"/>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US" sz="3600" b="1" dirty="0">
                <a:solidFill>
                  <a:srgbClr val="000000"/>
                </a:solidFill>
                <a:latin typeface="Calibri" panose="020F0502020204030204" pitchFamily="34" charset="0"/>
                <a:cs typeface="Calibri" panose="020F0502020204030204" pitchFamily="34" charset="0"/>
              </a:rPr>
              <a:t>Living Options </a:t>
            </a:r>
            <a:r>
              <a:rPr lang="en-US" sz="2400" dirty="0">
                <a:solidFill>
                  <a:srgbClr val="000000"/>
                </a:solidFill>
                <a:latin typeface="Calibri" panose="020F0502020204030204" pitchFamily="34" charset="0"/>
                <a:cs typeface="Calibri" panose="020F0502020204030204" pitchFamily="34" charset="0"/>
              </a:rPr>
              <a:t>(continued)</a:t>
            </a:r>
            <a:endParaRPr sz="3420" b="1" dirty="0">
              <a:solidFill>
                <a:srgbClr val="003EA5"/>
              </a:solidFill>
              <a:latin typeface="Calibri" panose="020F0502020204030204" pitchFamily="34" charset="0"/>
              <a:ea typeface="Calibri"/>
              <a:cs typeface="Calibri" panose="020F0502020204030204" pitchFamily="34" charset="0"/>
              <a:sym typeface="Calibri"/>
            </a:endParaRPr>
          </a:p>
        </p:txBody>
      </p:sp>
      <p:sp>
        <p:nvSpPr>
          <p:cNvPr id="66" name="Google Shape;66;g24254306139_0_0"/>
          <p:cNvSpPr txBox="1">
            <a:spLocks noGrp="1"/>
          </p:cNvSpPr>
          <p:nvPr>
            <p:ph type="body" idx="1"/>
          </p:nvPr>
        </p:nvSpPr>
        <p:spPr>
          <a:xfrm>
            <a:off x="311699" y="1152475"/>
            <a:ext cx="8232945" cy="3774600"/>
          </a:xfrm>
          <a:prstGeom prst="rect">
            <a:avLst/>
          </a:prstGeom>
        </p:spPr>
        <p:txBody>
          <a:bodyPr spcFirstLastPara="1" wrap="square" lIns="91425" tIns="91425" rIns="91425" bIns="91425" anchor="t" anchorCtr="0">
            <a:normAutofit/>
          </a:bodyPr>
          <a:lstStyle/>
          <a:p>
            <a:pPr fontAlgn="base">
              <a:lnSpc>
                <a:spcPct val="100000"/>
              </a:lnSpc>
              <a:spcBef>
                <a:spcPts val="600"/>
              </a:spcBef>
              <a:spcAft>
                <a:spcPts val="600"/>
              </a:spcAft>
            </a:pPr>
            <a:r>
              <a:rPr lang="en-US" sz="2000" b="0" i="0" dirty="0">
                <a:solidFill>
                  <a:srgbClr val="404041"/>
                </a:solidFill>
                <a:effectLst/>
                <a:latin typeface="Calibri" panose="020F0502020204030204" pitchFamily="34" charset="0"/>
                <a:cs typeface="Calibri" panose="020F0502020204030204" pitchFamily="34" charset="0"/>
              </a:rPr>
              <a:t>Our residences</a:t>
            </a:r>
            <a:r>
              <a:rPr lang="en-US" sz="2000" b="0" i="0" dirty="0">
                <a:solidFill>
                  <a:srgbClr val="FF0000"/>
                </a:solidFill>
                <a:effectLst/>
                <a:latin typeface="Calibri" panose="020F0502020204030204" pitchFamily="34" charset="0"/>
                <a:cs typeface="Calibri" panose="020F0502020204030204" pitchFamily="34" charset="0"/>
              </a:rPr>
              <a:t> </a:t>
            </a:r>
            <a:r>
              <a:rPr lang="en-US" sz="2000" b="0" i="0" dirty="0">
                <a:solidFill>
                  <a:srgbClr val="404041"/>
                </a:solidFill>
                <a:effectLst/>
                <a:latin typeface="Calibri" panose="020F0502020204030204" pitchFamily="34" charset="0"/>
                <a:cs typeface="Calibri" panose="020F0502020204030204" pitchFamily="34" charset="0"/>
              </a:rPr>
              <a:t>aim to optimise health and provide high quality care for older people, those approaching frailty, and people living </a:t>
            </a:r>
            <a:br>
              <a:rPr lang="en-US" sz="2000" b="0" i="0" dirty="0">
                <a:solidFill>
                  <a:srgbClr val="404041"/>
                </a:solidFill>
                <a:effectLst/>
                <a:latin typeface="Calibri" panose="020F0502020204030204" pitchFamily="34" charset="0"/>
                <a:cs typeface="Calibri" panose="020F0502020204030204" pitchFamily="34" charset="0"/>
              </a:rPr>
            </a:br>
            <a:r>
              <a:rPr lang="en-US" sz="2000" b="0" i="0" dirty="0">
                <a:solidFill>
                  <a:srgbClr val="404041"/>
                </a:solidFill>
                <a:effectLst/>
                <a:latin typeface="Calibri" panose="020F0502020204030204" pitchFamily="34" charset="0"/>
                <a:cs typeface="Calibri" panose="020F0502020204030204" pitchFamily="34" charset="0"/>
              </a:rPr>
              <a:t>with dementia</a:t>
            </a:r>
          </a:p>
          <a:p>
            <a:pPr fontAlgn="base">
              <a:lnSpc>
                <a:spcPct val="100000"/>
              </a:lnSpc>
              <a:spcBef>
                <a:spcPts val="600"/>
              </a:spcBef>
              <a:spcAft>
                <a:spcPts val="600"/>
              </a:spcAft>
            </a:pPr>
            <a:r>
              <a:rPr lang="en-US" sz="2000" b="0" i="0" dirty="0">
                <a:solidFill>
                  <a:srgbClr val="404041"/>
                </a:solidFill>
                <a:effectLst/>
                <a:latin typeface="Calibri" panose="020F0502020204030204" pitchFamily="34" charset="0"/>
                <a:cs typeface="Calibri" panose="020F0502020204030204" pitchFamily="34" charset="0"/>
              </a:rPr>
              <a:t>We are passionate about creating homes where older people feel in control, valued, connected, and independent</a:t>
            </a:r>
            <a:endParaRPr lang="en-US" sz="2000" dirty="0">
              <a:solidFill>
                <a:srgbClr val="404041"/>
              </a:solidFill>
              <a:latin typeface="Calibri" panose="020F0502020204030204" pitchFamily="34" charset="0"/>
              <a:cs typeface="Calibri" panose="020F0502020204030204" pitchFamily="34" charset="0"/>
            </a:endParaRPr>
          </a:p>
          <a:p>
            <a:pPr fontAlgn="base">
              <a:lnSpc>
                <a:spcPct val="100000"/>
              </a:lnSpc>
              <a:spcBef>
                <a:spcPts val="600"/>
              </a:spcBef>
              <a:spcAft>
                <a:spcPts val="600"/>
              </a:spcAft>
            </a:pPr>
            <a:r>
              <a:rPr lang="en-US" sz="2000" dirty="0">
                <a:solidFill>
                  <a:srgbClr val="404041"/>
                </a:solidFill>
                <a:latin typeface="Calibri" panose="020F0502020204030204" pitchFamily="34" charset="0"/>
                <a:cs typeface="Calibri" panose="020F0502020204030204" pitchFamily="34" charset="0"/>
              </a:rPr>
              <a:t>There are several individual residential care types available.</a:t>
            </a:r>
          </a:p>
          <a:p>
            <a:pPr marL="76200" indent="0" fontAlgn="base">
              <a:buClr>
                <a:srgbClr val="000000"/>
              </a:buClr>
              <a:buSzPts val="2400"/>
              <a:buNone/>
            </a:pPr>
            <a:endParaRPr lang="en-US" sz="2000" b="0" i="0" dirty="0">
              <a:solidFill>
                <a:srgbClr val="404041"/>
              </a:solidFill>
              <a:effectLst/>
              <a:latin typeface="Calibri" panose="020F0502020204030204" pitchFamily="34" charset="0"/>
              <a:cs typeface="Calibri" panose="020F0502020204030204" pitchFamily="34" charset="0"/>
            </a:endParaRPr>
          </a:p>
        </p:txBody>
      </p:sp>
      <p:sp>
        <p:nvSpPr>
          <p:cNvPr id="67" name="Google Shape;67;g24254306139_0_0"/>
          <p:cNvSpPr txBox="1"/>
          <p:nvPr/>
        </p:nvSpPr>
        <p:spPr>
          <a:xfrm>
            <a:off x="8135025" y="4686300"/>
            <a:ext cx="7992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en-US" sz="1400" i="0" u="none" strike="noStrike" cap="none">
                <a:solidFill>
                  <a:srgbClr val="000000"/>
                </a:solidFill>
                <a:latin typeface="Calibri"/>
                <a:ea typeface="Calibri"/>
                <a:cs typeface="Calibri"/>
                <a:sym typeface="Calibri"/>
              </a:rPr>
              <a:t>16</a:t>
            </a:fld>
            <a:endParaRPr dirty="0">
              <a:latin typeface="Calibri"/>
              <a:ea typeface="Calibri"/>
              <a:cs typeface="Calibri"/>
              <a:sym typeface="Calibri"/>
            </a:endParaRPr>
          </a:p>
        </p:txBody>
      </p:sp>
      <p:sp>
        <p:nvSpPr>
          <p:cNvPr id="2" name="TextBox 1">
            <a:extLst>
              <a:ext uri="{FF2B5EF4-FFF2-40B4-BE49-F238E27FC236}">
                <a16:creationId xmlns:a16="http://schemas.microsoft.com/office/drawing/2014/main" id="{2B6EA833-15C6-5FCA-BAF6-CD53FE954293}"/>
              </a:ext>
            </a:extLst>
          </p:cNvPr>
          <p:cNvSpPr txBox="1"/>
          <p:nvPr/>
        </p:nvSpPr>
        <p:spPr>
          <a:xfrm>
            <a:off x="300542" y="4802943"/>
            <a:ext cx="1535693" cy="188449"/>
          </a:xfrm>
          <a:prstGeom prst="rect">
            <a:avLst/>
          </a:prstGeom>
          <a:noFill/>
        </p:spPr>
        <p:txBody>
          <a:bodyPr wrap="square" rtlCol="0">
            <a:spAutoFit/>
          </a:bodyPr>
          <a:lstStyle/>
          <a:p>
            <a:r>
              <a:rPr lang="en-US" sz="600" dirty="0">
                <a:solidFill>
                  <a:schemeClr val="bg1"/>
                </a:solidFill>
              </a:rPr>
              <a:t>AAQ-Q-06     Revision: 1     27/10/2023</a:t>
            </a:r>
            <a:endParaRPr lang="en-AU" sz="600" dirty="0">
              <a:solidFill>
                <a:schemeClr val="bg1"/>
              </a:solidFill>
            </a:endParaRPr>
          </a:p>
        </p:txBody>
      </p:sp>
    </p:spTree>
    <p:extLst>
      <p:ext uri="{BB962C8B-B14F-4D97-AF65-F5344CB8AC3E}">
        <p14:creationId xmlns:p14="http://schemas.microsoft.com/office/powerpoint/2010/main" val="1243754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4"/>
        <p:cNvGrpSpPr/>
        <p:nvPr/>
      </p:nvGrpSpPr>
      <p:grpSpPr>
        <a:xfrm>
          <a:off x="0" y="0"/>
          <a:ext cx="0" cy="0"/>
          <a:chOff x="0" y="0"/>
          <a:chExt cx="0" cy="0"/>
        </a:xfrm>
      </p:grpSpPr>
      <p:sp>
        <p:nvSpPr>
          <p:cNvPr id="65" name="Google Shape;65;g24254306139_0_0"/>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US" sz="3600" dirty="0">
                <a:solidFill>
                  <a:srgbClr val="000000"/>
                </a:solidFill>
                <a:latin typeface="Calibri"/>
                <a:cs typeface="Calibri"/>
              </a:rPr>
              <a:t>Education &amp; Resources</a:t>
            </a:r>
            <a:endParaRPr sz="3420" b="1" dirty="0">
              <a:solidFill>
                <a:srgbClr val="003EA5"/>
              </a:solidFill>
              <a:latin typeface="Calibri"/>
              <a:ea typeface="Calibri"/>
              <a:cs typeface="Calibri"/>
              <a:sym typeface="Calibri"/>
            </a:endParaRPr>
          </a:p>
        </p:txBody>
      </p:sp>
      <p:sp>
        <p:nvSpPr>
          <p:cNvPr id="67" name="Google Shape;67;g24254306139_0_0"/>
          <p:cNvSpPr txBox="1"/>
          <p:nvPr/>
        </p:nvSpPr>
        <p:spPr>
          <a:xfrm>
            <a:off x="8135025" y="4686300"/>
            <a:ext cx="7992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en-US" sz="1400" i="0" u="none" strike="noStrike" cap="none">
                <a:solidFill>
                  <a:srgbClr val="000000"/>
                </a:solidFill>
                <a:latin typeface="Calibri"/>
                <a:ea typeface="Calibri"/>
                <a:cs typeface="Calibri"/>
                <a:sym typeface="Calibri"/>
              </a:rPr>
              <a:t>17</a:t>
            </a:fld>
            <a:endParaRPr dirty="0">
              <a:latin typeface="Calibri"/>
              <a:ea typeface="Calibri"/>
              <a:cs typeface="Calibri"/>
              <a:sym typeface="Calibri"/>
            </a:endParaRPr>
          </a:p>
        </p:txBody>
      </p:sp>
      <p:sp>
        <p:nvSpPr>
          <p:cNvPr id="3" name="Text Placeholder 2">
            <a:extLst>
              <a:ext uri="{FF2B5EF4-FFF2-40B4-BE49-F238E27FC236}">
                <a16:creationId xmlns:a16="http://schemas.microsoft.com/office/drawing/2014/main" id="{3D1B66D7-38BA-65C0-3589-C275CCF1A501}"/>
              </a:ext>
            </a:extLst>
          </p:cNvPr>
          <p:cNvSpPr>
            <a:spLocks noGrp="1"/>
          </p:cNvSpPr>
          <p:nvPr>
            <p:ph type="body" idx="1"/>
          </p:nvPr>
        </p:nvSpPr>
        <p:spPr/>
        <p:txBody>
          <a:bodyPr/>
          <a:lstStyle/>
          <a:p>
            <a:endParaRPr lang="en-AU" dirty="0"/>
          </a:p>
        </p:txBody>
      </p:sp>
      <p:pic>
        <p:nvPicPr>
          <p:cNvPr id="4098" name="Picture 2" descr="Residential facilities">
            <a:extLst>
              <a:ext uri="{FF2B5EF4-FFF2-40B4-BE49-F238E27FC236}">
                <a16:creationId xmlns:a16="http://schemas.microsoft.com/office/drawing/2014/main" id="{329F7C15-0064-FF21-E104-C7FA8940A5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517" t="21677" r="14062" b="20098"/>
          <a:stretch/>
        </p:blipFill>
        <p:spPr bwMode="auto">
          <a:xfrm>
            <a:off x="8813"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1607CAA-A144-2BBD-8E1C-6E2616459A4D}"/>
              </a:ext>
            </a:extLst>
          </p:cNvPr>
          <p:cNvSpPr txBox="1"/>
          <p:nvPr/>
        </p:nvSpPr>
        <p:spPr>
          <a:xfrm>
            <a:off x="300542" y="4802943"/>
            <a:ext cx="1535693" cy="188449"/>
          </a:xfrm>
          <a:prstGeom prst="rect">
            <a:avLst/>
          </a:prstGeom>
          <a:noFill/>
        </p:spPr>
        <p:txBody>
          <a:bodyPr wrap="square" rtlCol="0">
            <a:spAutoFit/>
          </a:bodyPr>
          <a:lstStyle/>
          <a:p>
            <a:r>
              <a:rPr lang="en-US" sz="600" dirty="0">
                <a:solidFill>
                  <a:schemeClr val="tx1"/>
                </a:solidFill>
              </a:rPr>
              <a:t>AAQ-Q-06     Revision: 1     27/10/2023</a:t>
            </a:r>
            <a:endParaRPr lang="en-AU" sz="600" dirty="0">
              <a:solidFill>
                <a:schemeClr val="tx1"/>
              </a:solidFill>
            </a:endParaRPr>
          </a:p>
        </p:txBody>
      </p:sp>
    </p:spTree>
    <p:extLst>
      <p:ext uri="{BB962C8B-B14F-4D97-AF65-F5344CB8AC3E}">
        <p14:creationId xmlns:p14="http://schemas.microsoft.com/office/powerpoint/2010/main" val="281544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4"/>
        <p:cNvGrpSpPr/>
        <p:nvPr/>
      </p:nvGrpSpPr>
      <p:grpSpPr>
        <a:xfrm>
          <a:off x="0" y="0"/>
          <a:ext cx="0" cy="0"/>
          <a:chOff x="0" y="0"/>
          <a:chExt cx="0" cy="0"/>
        </a:xfrm>
      </p:grpSpPr>
      <p:sp>
        <p:nvSpPr>
          <p:cNvPr id="65" name="Google Shape;65;g24254306139_0_0"/>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US" sz="3600" b="1" dirty="0">
                <a:solidFill>
                  <a:srgbClr val="000000"/>
                </a:solidFill>
                <a:latin typeface="Calibri"/>
                <a:cs typeface="Calibri"/>
              </a:rPr>
              <a:t>Individual Residential Care Types </a:t>
            </a:r>
            <a:endParaRPr sz="3420" b="1" dirty="0">
              <a:solidFill>
                <a:srgbClr val="003EA5"/>
              </a:solidFill>
              <a:latin typeface="Calibri"/>
              <a:ea typeface="Calibri"/>
              <a:cs typeface="Calibri"/>
              <a:sym typeface="Calibri"/>
            </a:endParaRPr>
          </a:p>
        </p:txBody>
      </p:sp>
      <p:sp>
        <p:nvSpPr>
          <p:cNvPr id="66" name="Google Shape;66;g24254306139_0_0"/>
          <p:cNvSpPr txBox="1">
            <a:spLocks noGrp="1"/>
          </p:cNvSpPr>
          <p:nvPr>
            <p:ph type="body" idx="1"/>
          </p:nvPr>
        </p:nvSpPr>
        <p:spPr>
          <a:xfrm>
            <a:off x="311700" y="1152475"/>
            <a:ext cx="8520600" cy="3297000"/>
          </a:xfrm>
          <a:prstGeom prst="rect">
            <a:avLst/>
          </a:prstGeom>
        </p:spPr>
        <p:txBody>
          <a:bodyPr spcFirstLastPara="1" wrap="square" lIns="91425" tIns="91425" rIns="91425" bIns="91425" anchor="t" anchorCtr="0">
            <a:normAutofit/>
          </a:bodyPr>
          <a:lstStyle/>
          <a:p>
            <a:pPr marL="114300" indent="0" algn="l" fontAlgn="base">
              <a:buNone/>
            </a:pPr>
            <a:endParaRPr lang="en-US" sz="2400" b="0" i="0" dirty="0">
              <a:solidFill>
                <a:srgbClr val="404041"/>
              </a:solidFill>
              <a:effectLst/>
              <a:latin typeface="unset"/>
            </a:endParaRPr>
          </a:p>
          <a:p>
            <a:pPr indent="-381000" fontAlgn="base">
              <a:buClr>
                <a:srgbClr val="000000"/>
              </a:buClr>
              <a:buSzPts val="2400"/>
              <a:buFont typeface="Calibri"/>
              <a:buChar char="●"/>
            </a:pPr>
            <a:endParaRPr lang="en-US" sz="2400" b="0" i="0" dirty="0">
              <a:solidFill>
                <a:srgbClr val="404041"/>
              </a:solidFill>
              <a:effectLst/>
              <a:latin typeface="effra reg otf"/>
            </a:endParaRPr>
          </a:p>
        </p:txBody>
      </p:sp>
      <p:sp>
        <p:nvSpPr>
          <p:cNvPr id="67" name="Google Shape;67;g24254306139_0_0"/>
          <p:cNvSpPr txBox="1"/>
          <p:nvPr/>
        </p:nvSpPr>
        <p:spPr>
          <a:xfrm>
            <a:off x="8135025" y="4686300"/>
            <a:ext cx="7992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en-US" sz="1400" i="0" u="none" strike="noStrike" cap="none">
                <a:solidFill>
                  <a:srgbClr val="000000"/>
                </a:solidFill>
                <a:latin typeface="Calibri"/>
                <a:ea typeface="Calibri"/>
                <a:cs typeface="Calibri"/>
                <a:sym typeface="Calibri"/>
              </a:rPr>
              <a:t>18</a:t>
            </a:fld>
            <a:endParaRPr dirty="0">
              <a:latin typeface="Calibri"/>
              <a:ea typeface="Calibri"/>
              <a:cs typeface="Calibri"/>
              <a:sym typeface="Calibri"/>
            </a:endParaRPr>
          </a:p>
        </p:txBody>
      </p:sp>
      <p:graphicFrame>
        <p:nvGraphicFramePr>
          <p:cNvPr id="2" name="Table 1">
            <a:extLst>
              <a:ext uri="{FF2B5EF4-FFF2-40B4-BE49-F238E27FC236}">
                <a16:creationId xmlns:a16="http://schemas.microsoft.com/office/drawing/2014/main" id="{4A6E68C1-787E-C52B-55CC-69E4E37801AB}"/>
              </a:ext>
            </a:extLst>
          </p:cNvPr>
          <p:cNvGraphicFramePr>
            <a:graphicFrameLocks noGrp="1"/>
          </p:cNvGraphicFramePr>
          <p:nvPr>
            <p:extLst>
              <p:ext uri="{D42A27DB-BD31-4B8C-83A1-F6EECF244321}">
                <p14:modId xmlns:p14="http://schemas.microsoft.com/office/powerpoint/2010/main" val="3658988842"/>
              </p:ext>
            </p:extLst>
          </p:nvPr>
        </p:nvGraphicFramePr>
        <p:xfrm>
          <a:off x="906966" y="1400225"/>
          <a:ext cx="6207512" cy="2590800"/>
        </p:xfrm>
        <a:graphic>
          <a:graphicData uri="http://schemas.openxmlformats.org/drawingml/2006/table">
            <a:tbl>
              <a:tblPr firstRow="1" bandRow="1">
                <a:tableStyleId>{0505E3EF-67EA-436B-97B2-0124C06EBD24}</a:tableStyleId>
              </a:tblPr>
              <a:tblGrid>
                <a:gridCol w="3039094">
                  <a:extLst>
                    <a:ext uri="{9D8B030D-6E8A-4147-A177-3AD203B41FA5}">
                      <a16:colId xmlns:a16="http://schemas.microsoft.com/office/drawing/2014/main" val="1983497518"/>
                    </a:ext>
                  </a:extLst>
                </a:gridCol>
                <a:gridCol w="3168418">
                  <a:extLst>
                    <a:ext uri="{9D8B030D-6E8A-4147-A177-3AD203B41FA5}">
                      <a16:colId xmlns:a16="http://schemas.microsoft.com/office/drawing/2014/main" val="2153004971"/>
                    </a:ext>
                  </a:extLst>
                </a:gridCol>
              </a:tblGrid>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dirty="0">
                          <a:solidFill>
                            <a:srgbClr val="404041"/>
                          </a:solidFill>
                          <a:effectLst/>
                          <a:latin typeface="Calibri" panose="020F0502020204030204" pitchFamily="34" charset="0"/>
                          <a:cs typeface="Calibri" panose="020F0502020204030204" pitchFamily="34" charset="0"/>
                        </a:rPr>
                        <a:t>Nursing homes for dementia care</a:t>
                      </a:r>
                    </a:p>
                    <a:p>
                      <a:endParaRPr lang="en-AU" sz="1400" dirty="0">
                        <a:latin typeface="Calibri" panose="020F0502020204030204" pitchFamily="34" charset="0"/>
                        <a:cs typeface="Calibri" panose="020F0502020204030204" pitchFamily="34" charset="0"/>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dirty="0">
                          <a:solidFill>
                            <a:srgbClr val="404041"/>
                          </a:solidFill>
                          <a:effectLst/>
                          <a:latin typeface="Calibri" panose="020F0502020204030204" pitchFamily="34" charset="0"/>
                          <a:cs typeface="Calibri" panose="020F0502020204030204" pitchFamily="34" charset="0"/>
                        </a:rPr>
                        <a:t>Secure living</a:t>
                      </a:r>
                    </a:p>
                    <a:p>
                      <a:endParaRPr lang="en-AU" sz="1400" dirty="0">
                        <a:latin typeface="Calibri" panose="020F0502020204030204" pitchFamily="34" charset="0"/>
                        <a:cs typeface="Calibri" panose="020F0502020204030204" pitchFamily="34" charset="0"/>
                      </a:endParaRPr>
                    </a:p>
                  </a:txBody>
                  <a:tcPr>
                    <a:noFill/>
                  </a:tcPr>
                </a:tc>
                <a:extLst>
                  <a:ext uri="{0D108BD9-81ED-4DB2-BD59-A6C34878D82A}">
                    <a16:rowId xmlns:a16="http://schemas.microsoft.com/office/drawing/2014/main" val="2806509715"/>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dirty="0">
                          <a:solidFill>
                            <a:srgbClr val="404041"/>
                          </a:solidFill>
                          <a:effectLst/>
                          <a:latin typeface="Calibri" panose="020F0502020204030204" pitchFamily="34" charset="0"/>
                          <a:cs typeface="Calibri" panose="020F0502020204030204" pitchFamily="34" charset="0"/>
                        </a:rPr>
                        <a:t>Permanent care</a:t>
                      </a:r>
                    </a:p>
                    <a:p>
                      <a:endParaRPr lang="en-AU" sz="1400" dirty="0">
                        <a:latin typeface="Calibri" panose="020F0502020204030204" pitchFamily="34" charset="0"/>
                        <a:cs typeface="Calibri" panose="020F0502020204030204" pitchFamily="34" charset="0"/>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dirty="0">
                          <a:solidFill>
                            <a:srgbClr val="404041"/>
                          </a:solidFill>
                          <a:effectLst/>
                          <a:latin typeface="Calibri" panose="020F0502020204030204" pitchFamily="34" charset="0"/>
                          <a:cs typeface="Calibri" panose="020F0502020204030204" pitchFamily="34" charset="0"/>
                        </a:rPr>
                        <a:t>Lifestyle activities</a:t>
                      </a:r>
                    </a:p>
                    <a:p>
                      <a:endParaRPr lang="en-AU" sz="1400" dirty="0">
                        <a:latin typeface="Calibri" panose="020F0502020204030204" pitchFamily="34" charset="0"/>
                        <a:cs typeface="Calibri" panose="020F0502020204030204" pitchFamily="34" charset="0"/>
                      </a:endParaRPr>
                    </a:p>
                  </a:txBody>
                  <a:tcPr>
                    <a:noFill/>
                  </a:tcPr>
                </a:tc>
                <a:extLst>
                  <a:ext uri="{0D108BD9-81ED-4DB2-BD59-A6C34878D82A}">
                    <a16:rowId xmlns:a16="http://schemas.microsoft.com/office/drawing/2014/main" val="523851891"/>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dirty="0">
                          <a:solidFill>
                            <a:srgbClr val="404041"/>
                          </a:solidFill>
                          <a:effectLst/>
                          <a:latin typeface="Calibri" panose="020F0502020204030204" pitchFamily="34" charset="0"/>
                          <a:cs typeface="Calibri" panose="020F0502020204030204" pitchFamily="34" charset="0"/>
                        </a:rPr>
                        <a:t>Residential respite</a:t>
                      </a:r>
                    </a:p>
                    <a:p>
                      <a:endParaRPr lang="en-AU" sz="1400" dirty="0">
                        <a:latin typeface="Calibri" panose="020F0502020204030204" pitchFamily="34" charset="0"/>
                        <a:cs typeface="Calibri" panose="020F0502020204030204" pitchFamily="34" charset="0"/>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dirty="0">
                          <a:solidFill>
                            <a:srgbClr val="404041"/>
                          </a:solidFill>
                          <a:effectLst/>
                          <a:latin typeface="Calibri" panose="020F0502020204030204" pitchFamily="34" charset="0"/>
                          <a:cs typeface="Calibri" panose="020F0502020204030204" pitchFamily="34" charset="0"/>
                        </a:rPr>
                        <a:t>Wellness programs</a:t>
                      </a:r>
                    </a:p>
                    <a:p>
                      <a:endParaRPr lang="en-AU" sz="1400" dirty="0">
                        <a:latin typeface="Calibri" panose="020F0502020204030204" pitchFamily="34" charset="0"/>
                        <a:cs typeface="Calibri" panose="020F0502020204030204" pitchFamily="34" charset="0"/>
                      </a:endParaRPr>
                    </a:p>
                  </a:txBody>
                  <a:tcPr>
                    <a:noFill/>
                  </a:tcPr>
                </a:tc>
                <a:extLst>
                  <a:ext uri="{0D108BD9-81ED-4DB2-BD59-A6C34878D82A}">
                    <a16:rowId xmlns:a16="http://schemas.microsoft.com/office/drawing/2014/main" val="1052512647"/>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dirty="0">
                          <a:solidFill>
                            <a:srgbClr val="404041"/>
                          </a:solidFill>
                          <a:effectLst/>
                          <a:latin typeface="Calibri" panose="020F0502020204030204" pitchFamily="34" charset="0"/>
                          <a:cs typeface="Calibri" panose="020F0502020204030204" pitchFamily="34" charset="0"/>
                        </a:rPr>
                        <a:t>Palliative care</a:t>
                      </a:r>
                    </a:p>
                    <a:p>
                      <a:endParaRPr lang="en-AU" sz="1400" dirty="0">
                        <a:latin typeface="Calibri" panose="020F0502020204030204" pitchFamily="34" charset="0"/>
                        <a:cs typeface="Calibri" panose="020F0502020204030204" pitchFamily="34" charset="0"/>
                      </a:endParaRPr>
                    </a:p>
                  </a:txBody>
                  <a:tcPr>
                    <a:noFill/>
                  </a:tcPr>
                </a:tc>
                <a:tc>
                  <a:txBody>
                    <a:bodyPr/>
                    <a:lstStyle/>
                    <a:p>
                      <a:r>
                        <a:rPr lang="en-US" sz="1400" b="0" u="none" strike="noStrike" cap="none" dirty="0">
                          <a:solidFill>
                            <a:srgbClr val="404041"/>
                          </a:solidFill>
                          <a:effectLst/>
                          <a:latin typeface="Calibri" panose="020F0502020204030204" pitchFamily="34" charset="0"/>
                          <a:cs typeface="Calibri" panose="020F0502020204030204" pitchFamily="34" charset="0"/>
                          <a:sym typeface="Arial"/>
                        </a:rPr>
                        <a:t>Allied Health</a:t>
                      </a:r>
                      <a:endParaRPr lang="en-AU" sz="1400" b="0" i="0" u="none" strike="noStrike" cap="none" dirty="0">
                        <a:solidFill>
                          <a:srgbClr val="404041"/>
                        </a:solidFill>
                        <a:effectLst/>
                        <a:latin typeface="Calibri" panose="020F0502020204030204" pitchFamily="34" charset="0"/>
                        <a:ea typeface="+mn-ea"/>
                        <a:cs typeface="Calibri" panose="020F0502020204030204" pitchFamily="34" charset="0"/>
                        <a:sym typeface="Arial"/>
                      </a:endParaRPr>
                    </a:p>
                  </a:txBody>
                  <a:tcPr>
                    <a:noFill/>
                  </a:tcPr>
                </a:tc>
                <a:extLst>
                  <a:ext uri="{0D108BD9-81ED-4DB2-BD59-A6C34878D82A}">
                    <a16:rowId xmlns:a16="http://schemas.microsoft.com/office/drawing/2014/main" val="2173123510"/>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dirty="0">
                          <a:solidFill>
                            <a:srgbClr val="404041"/>
                          </a:solidFill>
                          <a:effectLst/>
                          <a:latin typeface="Calibri" panose="020F0502020204030204" pitchFamily="34" charset="0"/>
                          <a:cs typeface="Calibri" panose="020F0502020204030204" pitchFamily="34" charset="0"/>
                        </a:rPr>
                        <a:t>Ageing in place</a:t>
                      </a:r>
                    </a:p>
                  </a:txBody>
                  <a:tcP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dirty="0">
                          <a:solidFill>
                            <a:srgbClr val="404041"/>
                          </a:solidFill>
                          <a:effectLst/>
                          <a:latin typeface="Calibri" panose="020F0502020204030204" pitchFamily="34" charset="0"/>
                          <a:cs typeface="Calibri" panose="020F0502020204030204" pitchFamily="34" charset="0"/>
                        </a:rPr>
                        <a:t>Carer support</a:t>
                      </a:r>
                    </a:p>
                    <a:p>
                      <a:endParaRPr lang="en-AU" sz="1400" dirty="0">
                        <a:latin typeface="Calibri" panose="020F0502020204030204" pitchFamily="34" charset="0"/>
                        <a:cs typeface="Calibri" panose="020F0502020204030204" pitchFamily="34" charset="0"/>
                      </a:endParaRPr>
                    </a:p>
                  </a:txBody>
                  <a:tcPr>
                    <a:noFill/>
                  </a:tcPr>
                </a:tc>
                <a:extLst>
                  <a:ext uri="{0D108BD9-81ED-4DB2-BD59-A6C34878D82A}">
                    <a16:rowId xmlns:a16="http://schemas.microsoft.com/office/drawing/2014/main" val="2404931840"/>
                  </a:ext>
                </a:extLst>
              </a:tr>
            </a:tbl>
          </a:graphicData>
        </a:graphic>
      </p:graphicFrame>
      <p:sp>
        <p:nvSpPr>
          <p:cNvPr id="3" name="TextBox 2">
            <a:extLst>
              <a:ext uri="{FF2B5EF4-FFF2-40B4-BE49-F238E27FC236}">
                <a16:creationId xmlns:a16="http://schemas.microsoft.com/office/drawing/2014/main" id="{18EA48B2-41FA-C7B1-F346-E5365C0C5AE6}"/>
              </a:ext>
            </a:extLst>
          </p:cNvPr>
          <p:cNvSpPr txBox="1"/>
          <p:nvPr/>
        </p:nvSpPr>
        <p:spPr>
          <a:xfrm>
            <a:off x="300542" y="4802943"/>
            <a:ext cx="1535693" cy="188449"/>
          </a:xfrm>
          <a:prstGeom prst="rect">
            <a:avLst/>
          </a:prstGeom>
          <a:noFill/>
        </p:spPr>
        <p:txBody>
          <a:bodyPr wrap="square" rtlCol="0">
            <a:spAutoFit/>
          </a:bodyPr>
          <a:lstStyle/>
          <a:p>
            <a:r>
              <a:rPr lang="en-US" sz="600" dirty="0">
                <a:solidFill>
                  <a:schemeClr val="bg1"/>
                </a:solidFill>
              </a:rPr>
              <a:t>AAQ-Q-06     Revision: 1     27/10/2023</a:t>
            </a:r>
            <a:endParaRPr lang="en-AU" sz="600" dirty="0">
              <a:solidFill>
                <a:schemeClr val="bg1"/>
              </a:solidFill>
            </a:endParaRPr>
          </a:p>
        </p:txBody>
      </p:sp>
    </p:spTree>
    <p:extLst>
      <p:ext uri="{BB962C8B-B14F-4D97-AF65-F5344CB8AC3E}">
        <p14:creationId xmlns:p14="http://schemas.microsoft.com/office/powerpoint/2010/main" val="2466078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4"/>
        <p:cNvGrpSpPr/>
        <p:nvPr/>
      </p:nvGrpSpPr>
      <p:grpSpPr>
        <a:xfrm>
          <a:off x="0" y="0"/>
          <a:ext cx="0" cy="0"/>
          <a:chOff x="0" y="0"/>
          <a:chExt cx="0" cy="0"/>
        </a:xfrm>
      </p:grpSpPr>
      <p:sp>
        <p:nvSpPr>
          <p:cNvPr id="67" name="Google Shape;67;g24254306139_0_0"/>
          <p:cNvSpPr txBox="1"/>
          <p:nvPr/>
        </p:nvSpPr>
        <p:spPr>
          <a:xfrm>
            <a:off x="8135025" y="4686300"/>
            <a:ext cx="7992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en-US" sz="1400" i="0" u="none" strike="noStrike" cap="none">
                <a:solidFill>
                  <a:srgbClr val="000000"/>
                </a:solidFill>
                <a:latin typeface="Calibri"/>
                <a:ea typeface="Calibri"/>
                <a:cs typeface="Calibri"/>
                <a:sym typeface="Calibri"/>
              </a:rPr>
              <a:t>19</a:t>
            </a:fld>
            <a:endParaRPr dirty="0">
              <a:latin typeface="Calibri"/>
              <a:ea typeface="Calibri"/>
              <a:cs typeface="Calibri"/>
              <a:sym typeface="Calibri"/>
            </a:endParaRPr>
          </a:p>
        </p:txBody>
      </p:sp>
      <p:sp>
        <p:nvSpPr>
          <p:cNvPr id="3" name="Text Placeholder 2">
            <a:extLst>
              <a:ext uri="{FF2B5EF4-FFF2-40B4-BE49-F238E27FC236}">
                <a16:creationId xmlns:a16="http://schemas.microsoft.com/office/drawing/2014/main" id="{C50969C0-00C9-B432-1D10-AA0C6B1FEAB5}"/>
              </a:ext>
            </a:extLst>
          </p:cNvPr>
          <p:cNvSpPr>
            <a:spLocks noGrp="1"/>
          </p:cNvSpPr>
          <p:nvPr>
            <p:ph type="body" idx="1"/>
          </p:nvPr>
        </p:nvSpPr>
        <p:spPr/>
        <p:txBody>
          <a:bodyPr/>
          <a:lstStyle/>
          <a:p>
            <a:endParaRPr lang="en-AU" dirty="0"/>
          </a:p>
        </p:txBody>
      </p:sp>
      <p:sp>
        <p:nvSpPr>
          <p:cNvPr id="5" name="Title 4">
            <a:extLst>
              <a:ext uri="{FF2B5EF4-FFF2-40B4-BE49-F238E27FC236}">
                <a16:creationId xmlns:a16="http://schemas.microsoft.com/office/drawing/2014/main" id="{10CFD1C3-3FF1-29CF-5295-7B8D0880746E}"/>
              </a:ext>
            </a:extLst>
          </p:cNvPr>
          <p:cNvSpPr>
            <a:spLocks noGrp="1"/>
          </p:cNvSpPr>
          <p:nvPr>
            <p:ph type="title"/>
          </p:nvPr>
        </p:nvSpPr>
        <p:spPr/>
        <p:txBody>
          <a:bodyPr>
            <a:normAutofit fontScale="90000"/>
          </a:bodyPr>
          <a:lstStyle/>
          <a:p>
            <a:endParaRPr lang="en-AU" dirty="0"/>
          </a:p>
        </p:txBody>
      </p:sp>
      <p:pic>
        <p:nvPicPr>
          <p:cNvPr id="8" name="Picture 7">
            <a:extLst>
              <a:ext uri="{FF2B5EF4-FFF2-40B4-BE49-F238E27FC236}">
                <a16:creationId xmlns:a16="http://schemas.microsoft.com/office/drawing/2014/main" id="{6C846BB5-E887-8807-E949-01EC4FAB501D}"/>
              </a:ext>
            </a:extLst>
          </p:cNvPr>
          <p:cNvPicPr>
            <a:picLocks noChangeAspect="1"/>
          </p:cNvPicPr>
          <p:nvPr/>
        </p:nvPicPr>
        <p:blipFill rotWithShape="1">
          <a:blip r:embed="rId3"/>
          <a:srcRect l="921" t="5122" b="6384"/>
          <a:stretch/>
        </p:blipFill>
        <p:spPr>
          <a:xfrm>
            <a:off x="0" y="0"/>
            <a:ext cx="9144000" cy="5326912"/>
          </a:xfrm>
          <a:prstGeom prst="rect">
            <a:avLst/>
          </a:prstGeom>
        </p:spPr>
      </p:pic>
      <p:sp>
        <p:nvSpPr>
          <p:cNvPr id="2" name="TextBox 1">
            <a:extLst>
              <a:ext uri="{FF2B5EF4-FFF2-40B4-BE49-F238E27FC236}">
                <a16:creationId xmlns:a16="http://schemas.microsoft.com/office/drawing/2014/main" id="{F3267EB4-4A8A-8F9C-4E46-F177756EC872}"/>
              </a:ext>
            </a:extLst>
          </p:cNvPr>
          <p:cNvSpPr txBox="1"/>
          <p:nvPr/>
        </p:nvSpPr>
        <p:spPr>
          <a:xfrm>
            <a:off x="311700" y="4934975"/>
            <a:ext cx="1535693" cy="188449"/>
          </a:xfrm>
          <a:prstGeom prst="rect">
            <a:avLst/>
          </a:prstGeom>
          <a:noFill/>
        </p:spPr>
        <p:txBody>
          <a:bodyPr wrap="square" rtlCol="0">
            <a:spAutoFit/>
          </a:bodyPr>
          <a:lstStyle/>
          <a:p>
            <a:r>
              <a:rPr lang="en-US" sz="600" dirty="0">
                <a:solidFill>
                  <a:schemeClr val="tx1"/>
                </a:solidFill>
              </a:rPr>
              <a:t>AAQ-Q-06     Revision: 1     27/10/2023</a:t>
            </a:r>
            <a:endParaRPr lang="en-AU" sz="600" dirty="0">
              <a:solidFill>
                <a:schemeClr val="tx1"/>
              </a:solidFill>
            </a:endParaRPr>
          </a:p>
        </p:txBody>
      </p:sp>
    </p:spTree>
    <p:extLst>
      <p:ext uri="{BB962C8B-B14F-4D97-AF65-F5344CB8AC3E}">
        <p14:creationId xmlns:p14="http://schemas.microsoft.com/office/powerpoint/2010/main" val="140722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4"/>
        <p:cNvGrpSpPr/>
        <p:nvPr/>
      </p:nvGrpSpPr>
      <p:grpSpPr>
        <a:xfrm>
          <a:off x="0" y="0"/>
          <a:ext cx="0" cy="0"/>
          <a:chOff x="0" y="0"/>
          <a:chExt cx="0" cy="0"/>
        </a:xfrm>
      </p:grpSpPr>
      <p:sp>
        <p:nvSpPr>
          <p:cNvPr id="67" name="Google Shape;67;g24254306139_0_0"/>
          <p:cNvSpPr txBox="1"/>
          <p:nvPr/>
        </p:nvSpPr>
        <p:spPr>
          <a:xfrm>
            <a:off x="8135025" y="4686300"/>
            <a:ext cx="7992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en-US" sz="1400" i="0" u="none" strike="noStrike" cap="none">
                <a:solidFill>
                  <a:srgbClr val="000000"/>
                </a:solidFill>
                <a:latin typeface="Calibri"/>
                <a:ea typeface="Calibri"/>
                <a:cs typeface="Calibri"/>
                <a:sym typeface="Calibri"/>
              </a:rPr>
              <a:t>2</a:t>
            </a:fld>
            <a:endParaRPr dirty="0">
              <a:latin typeface="Calibri"/>
              <a:ea typeface="Calibri"/>
              <a:cs typeface="Calibri"/>
              <a:sym typeface="Calibri"/>
            </a:endParaRPr>
          </a:p>
        </p:txBody>
      </p:sp>
      <p:pic>
        <p:nvPicPr>
          <p:cNvPr id="2" name="Picture 1">
            <a:extLst>
              <a:ext uri="{FF2B5EF4-FFF2-40B4-BE49-F238E27FC236}">
                <a16:creationId xmlns:a16="http://schemas.microsoft.com/office/drawing/2014/main" id="{4C8E06E5-7A69-01D6-16DE-A792829ADFE1}"/>
              </a:ext>
            </a:extLst>
          </p:cNvPr>
          <p:cNvPicPr>
            <a:picLocks noChangeAspect="1"/>
          </p:cNvPicPr>
          <p:nvPr/>
        </p:nvPicPr>
        <p:blipFill rotWithShape="1">
          <a:blip r:embed="rId3"/>
          <a:srcRect l="994" r="33170"/>
          <a:stretch/>
        </p:blipFill>
        <p:spPr>
          <a:xfrm>
            <a:off x="10633" y="-30590"/>
            <a:ext cx="9144000" cy="5174090"/>
          </a:xfrm>
          <a:prstGeom prst="rect">
            <a:avLst/>
          </a:prstGeom>
        </p:spPr>
      </p:pic>
      <p:sp>
        <p:nvSpPr>
          <p:cNvPr id="3" name="TextBox 2">
            <a:extLst>
              <a:ext uri="{FF2B5EF4-FFF2-40B4-BE49-F238E27FC236}">
                <a16:creationId xmlns:a16="http://schemas.microsoft.com/office/drawing/2014/main" id="{4906463A-5D4B-6844-38AB-0EAD5FB41915}"/>
              </a:ext>
            </a:extLst>
          </p:cNvPr>
          <p:cNvSpPr txBox="1"/>
          <p:nvPr/>
        </p:nvSpPr>
        <p:spPr>
          <a:xfrm>
            <a:off x="300542" y="4802943"/>
            <a:ext cx="1535693" cy="188449"/>
          </a:xfrm>
          <a:prstGeom prst="rect">
            <a:avLst/>
          </a:prstGeom>
          <a:noFill/>
        </p:spPr>
        <p:txBody>
          <a:bodyPr wrap="square" rtlCol="0">
            <a:spAutoFit/>
          </a:bodyPr>
          <a:lstStyle/>
          <a:p>
            <a:r>
              <a:rPr lang="en-US" sz="600" dirty="0">
                <a:solidFill>
                  <a:schemeClr val="tx1"/>
                </a:solidFill>
              </a:rPr>
              <a:t>AAQ-Q-06     Revision: 1     27/10/2023</a:t>
            </a:r>
            <a:endParaRPr lang="en-AU" sz="600" dirty="0">
              <a:solidFill>
                <a:schemeClr val="tx1"/>
              </a:solidFill>
            </a:endParaRPr>
          </a:p>
        </p:txBody>
      </p:sp>
    </p:spTree>
    <p:extLst>
      <p:ext uri="{BB962C8B-B14F-4D97-AF65-F5344CB8AC3E}">
        <p14:creationId xmlns:p14="http://schemas.microsoft.com/office/powerpoint/2010/main" val="3209917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4"/>
        <p:cNvGrpSpPr/>
        <p:nvPr/>
      </p:nvGrpSpPr>
      <p:grpSpPr>
        <a:xfrm>
          <a:off x="0" y="0"/>
          <a:ext cx="0" cy="0"/>
          <a:chOff x="0" y="0"/>
          <a:chExt cx="0" cy="0"/>
        </a:xfrm>
      </p:grpSpPr>
      <p:sp>
        <p:nvSpPr>
          <p:cNvPr id="65" name="Google Shape;65;g24254306139_0_0"/>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US" sz="3600" b="1" dirty="0">
                <a:solidFill>
                  <a:srgbClr val="000000"/>
                </a:solidFill>
                <a:latin typeface="Calibri" panose="020F0502020204030204" pitchFamily="34" charset="0"/>
                <a:ea typeface="Calibri"/>
                <a:cs typeface="Calibri" panose="020F0502020204030204" pitchFamily="34" charset="0"/>
                <a:sym typeface="Calibri"/>
              </a:rPr>
              <a:t>AQ Residences</a:t>
            </a:r>
            <a:endParaRPr sz="3420" b="1" dirty="0">
              <a:solidFill>
                <a:srgbClr val="003EA5"/>
              </a:solidFill>
              <a:latin typeface="Calibri" panose="020F0502020204030204" pitchFamily="34" charset="0"/>
              <a:ea typeface="Calibri"/>
              <a:cs typeface="Calibri" panose="020F0502020204030204" pitchFamily="34" charset="0"/>
              <a:sym typeface="Calibri"/>
            </a:endParaRPr>
          </a:p>
        </p:txBody>
      </p:sp>
      <p:sp>
        <p:nvSpPr>
          <p:cNvPr id="67" name="Google Shape;67;g24254306139_0_0"/>
          <p:cNvSpPr txBox="1"/>
          <p:nvPr/>
        </p:nvSpPr>
        <p:spPr>
          <a:xfrm>
            <a:off x="8135025" y="4686300"/>
            <a:ext cx="7992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en-US" sz="1400" i="0" u="none" strike="noStrike" cap="none">
                <a:solidFill>
                  <a:srgbClr val="000000"/>
                </a:solidFill>
                <a:latin typeface="Calibri"/>
                <a:ea typeface="Calibri"/>
                <a:cs typeface="Calibri"/>
                <a:sym typeface="Calibri"/>
              </a:rPr>
              <a:t>20</a:t>
            </a:fld>
            <a:endParaRPr dirty="0">
              <a:latin typeface="Calibri"/>
              <a:ea typeface="Calibri"/>
              <a:cs typeface="Calibri"/>
              <a:sym typeface="Calibri"/>
            </a:endParaRPr>
          </a:p>
        </p:txBody>
      </p:sp>
      <p:sp>
        <p:nvSpPr>
          <p:cNvPr id="29" name="Google Shape;65;g24254306139_0_0">
            <a:extLst>
              <a:ext uri="{FF2B5EF4-FFF2-40B4-BE49-F238E27FC236}">
                <a16:creationId xmlns:a16="http://schemas.microsoft.com/office/drawing/2014/main" id="{686DCEE0-9E70-B136-B196-D84547900E91}"/>
              </a:ext>
            </a:extLst>
          </p:cNvPr>
          <p:cNvSpPr txBox="1">
            <a:spLocks/>
          </p:cNvSpPr>
          <p:nvPr/>
        </p:nvSpPr>
        <p:spPr>
          <a:xfrm>
            <a:off x="1942172" y="4491611"/>
            <a:ext cx="1565201"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buSzPts val="990"/>
            </a:pPr>
            <a:r>
              <a:rPr lang="en-US" sz="1200" dirty="0">
                <a:solidFill>
                  <a:srgbClr val="000000"/>
                </a:solidFill>
                <a:latin typeface="Calibri" panose="020F0502020204030204" pitchFamily="34" charset="0"/>
                <a:ea typeface="Calibri"/>
                <a:cs typeface="Calibri" panose="020F0502020204030204" pitchFamily="34" charset="0"/>
                <a:sym typeface="Calibri"/>
              </a:rPr>
              <a:t>AQ Rosalie </a:t>
            </a:r>
          </a:p>
          <a:p>
            <a:pPr algn="ctr">
              <a:buSzPts val="990"/>
            </a:pPr>
            <a:r>
              <a:rPr lang="en-US" sz="1200" dirty="0">
                <a:solidFill>
                  <a:srgbClr val="000000"/>
                </a:solidFill>
                <a:latin typeface="Calibri" panose="020F0502020204030204" pitchFamily="34" charset="0"/>
                <a:ea typeface="Calibri"/>
                <a:cs typeface="Calibri" panose="020F0502020204030204" pitchFamily="34" charset="0"/>
                <a:sym typeface="Calibri"/>
              </a:rPr>
              <a:t>Nursing Care Centre</a:t>
            </a:r>
            <a:endParaRPr lang="en-US" sz="1200" dirty="0">
              <a:solidFill>
                <a:srgbClr val="003EA5"/>
              </a:solidFill>
              <a:latin typeface="Calibri" panose="020F0502020204030204" pitchFamily="34" charset="0"/>
              <a:ea typeface="Calibri"/>
              <a:cs typeface="Calibri" panose="020F0502020204030204" pitchFamily="34" charset="0"/>
              <a:sym typeface="Calibri"/>
            </a:endParaRPr>
          </a:p>
        </p:txBody>
      </p:sp>
      <p:sp>
        <p:nvSpPr>
          <p:cNvPr id="31" name="Google Shape;65;g24254306139_0_0">
            <a:extLst>
              <a:ext uri="{FF2B5EF4-FFF2-40B4-BE49-F238E27FC236}">
                <a16:creationId xmlns:a16="http://schemas.microsoft.com/office/drawing/2014/main" id="{B3D0FA9D-A5C9-56B9-50CE-90F670D9FEB3}"/>
              </a:ext>
            </a:extLst>
          </p:cNvPr>
          <p:cNvSpPr txBox="1">
            <a:spLocks/>
          </p:cNvSpPr>
          <p:nvPr/>
        </p:nvSpPr>
        <p:spPr>
          <a:xfrm>
            <a:off x="5830662" y="2436487"/>
            <a:ext cx="1806333"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buSzPts val="990"/>
            </a:pPr>
            <a:r>
              <a:rPr lang="en-US" sz="1200" dirty="0">
                <a:solidFill>
                  <a:srgbClr val="000000"/>
                </a:solidFill>
                <a:latin typeface="Calibri" panose="020F0502020204030204" pitchFamily="34" charset="0"/>
                <a:ea typeface="Calibri"/>
                <a:cs typeface="Calibri" panose="020F0502020204030204" pitchFamily="34" charset="0"/>
                <a:sym typeface="Calibri"/>
              </a:rPr>
              <a:t>AQ Windsor </a:t>
            </a:r>
          </a:p>
          <a:p>
            <a:pPr algn="ctr">
              <a:buSzPts val="990"/>
            </a:pPr>
            <a:r>
              <a:rPr lang="en-US" sz="1200" dirty="0">
                <a:solidFill>
                  <a:srgbClr val="000000"/>
                </a:solidFill>
                <a:latin typeface="Calibri" panose="020F0502020204030204" pitchFamily="34" charset="0"/>
                <a:ea typeface="Calibri"/>
                <a:cs typeface="Calibri" panose="020F0502020204030204" pitchFamily="34" charset="0"/>
                <a:sym typeface="Calibri"/>
              </a:rPr>
              <a:t>Aged Care Services</a:t>
            </a:r>
            <a:endParaRPr lang="en-US" sz="1200" dirty="0">
              <a:solidFill>
                <a:srgbClr val="003EA5"/>
              </a:solidFill>
              <a:latin typeface="Calibri" panose="020F0502020204030204" pitchFamily="34" charset="0"/>
              <a:ea typeface="Calibri"/>
              <a:cs typeface="Calibri" panose="020F0502020204030204" pitchFamily="34" charset="0"/>
              <a:sym typeface="Calibri"/>
            </a:endParaRPr>
          </a:p>
        </p:txBody>
      </p:sp>
      <p:sp>
        <p:nvSpPr>
          <p:cNvPr id="32" name="Google Shape;65;g24254306139_0_0">
            <a:extLst>
              <a:ext uri="{FF2B5EF4-FFF2-40B4-BE49-F238E27FC236}">
                <a16:creationId xmlns:a16="http://schemas.microsoft.com/office/drawing/2014/main" id="{79D1D988-4F3F-E73D-55BD-BBF5C4E42150}"/>
              </a:ext>
            </a:extLst>
          </p:cNvPr>
          <p:cNvSpPr txBox="1">
            <a:spLocks/>
          </p:cNvSpPr>
          <p:nvPr/>
        </p:nvSpPr>
        <p:spPr>
          <a:xfrm>
            <a:off x="1767172" y="2436487"/>
            <a:ext cx="19152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buSzPts val="990"/>
            </a:pPr>
            <a:r>
              <a:rPr lang="en-US" sz="1200" dirty="0">
                <a:solidFill>
                  <a:srgbClr val="000000"/>
                </a:solidFill>
                <a:latin typeface="Calibri" panose="020F0502020204030204" pitchFamily="34" charset="0"/>
                <a:ea typeface="Calibri"/>
                <a:cs typeface="Calibri" panose="020F0502020204030204" pitchFamily="34" charset="0"/>
                <a:sym typeface="Calibri"/>
              </a:rPr>
              <a:t>AQ Garden City </a:t>
            </a:r>
          </a:p>
          <a:p>
            <a:pPr algn="ctr">
              <a:buSzPts val="990"/>
            </a:pPr>
            <a:r>
              <a:rPr lang="en-US" sz="1200" dirty="0">
                <a:solidFill>
                  <a:srgbClr val="000000"/>
                </a:solidFill>
                <a:latin typeface="Calibri" panose="020F0502020204030204" pitchFamily="34" charset="0"/>
                <a:ea typeface="Calibri"/>
                <a:cs typeface="Calibri" panose="020F0502020204030204" pitchFamily="34" charset="0"/>
                <a:sym typeface="Calibri"/>
              </a:rPr>
              <a:t>Aged Care</a:t>
            </a:r>
            <a:endParaRPr lang="en-US" sz="1200" dirty="0">
              <a:solidFill>
                <a:srgbClr val="003EA5"/>
              </a:solidFill>
              <a:latin typeface="Calibri" panose="020F0502020204030204" pitchFamily="34" charset="0"/>
              <a:ea typeface="Calibri"/>
              <a:cs typeface="Calibri" panose="020F0502020204030204" pitchFamily="34" charset="0"/>
              <a:sym typeface="Calibri"/>
            </a:endParaRPr>
          </a:p>
        </p:txBody>
      </p:sp>
      <p:sp>
        <p:nvSpPr>
          <p:cNvPr id="33" name="Google Shape;65;g24254306139_0_0">
            <a:extLst>
              <a:ext uri="{FF2B5EF4-FFF2-40B4-BE49-F238E27FC236}">
                <a16:creationId xmlns:a16="http://schemas.microsoft.com/office/drawing/2014/main" id="{D8E7D1DD-6470-E080-F051-4A9B3E91FC25}"/>
              </a:ext>
            </a:extLst>
          </p:cNvPr>
          <p:cNvSpPr txBox="1">
            <a:spLocks/>
          </p:cNvSpPr>
          <p:nvPr/>
        </p:nvSpPr>
        <p:spPr>
          <a:xfrm>
            <a:off x="5817201" y="4491611"/>
            <a:ext cx="1833255"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buSzPts val="990"/>
            </a:pPr>
            <a:r>
              <a:rPr lang="en-US" sz="1200" dirty="0">
                <a:solidFill>
                  <a:srgbClr val="000000"/>
                </a:solidFill>
                <a:latin typeface="Calibri" panose="020F0502020204030204" pitchFamily="34" charset="0"/>
                <a:ea typeface="Calibri"/>
                <a:cs typeface="Calibri" panose="020F0502020204030204" pitchFamily="34" charset="0"/>
                <a:sym typeface="Calibri"/>
              </a:rPr>
              <a:t>AQ McNally </a:t>
            </a:r>
            <a:br>
              <a:rPr lang="en-US" sz="1200" dirty="0">
                <a:solidFill>
                  <a:srgbClr val="000000"/>
                </a:solidFill>
                <a:latin typeface="Calibri" panose="020F0502020204030204" pitchFamily="34" charset="0"/>
                <a:ea typeface="Calibri"/>
                <a:cs typeface="Calibri" panose="020F0502020204030204" pitchFamily="34" charset="0"/>
                <a:sym typeface="Calibri"/>
              </a:rPr>
            </a:br>
            <a:r>
              <a:rPr lang="en-US" sz="1200" dirty="0">
                <a:solidFill>
                  <a:srgbClr val="000000"/>
                </a:solidFill>
                <a:latin typeface="Calibri" panose="020F0502020204030204" pitchFamily="34" charset="0"/>
                <a:ea typeface="Calibri"/>
                <a:cs typeface="Calibri" panose="020F0502020204030204" pitchFamily="34" charset="0"/>
                <a:sym typeface="Calibri"/>
              </a:rPr>
              <a:t>House</a:t>
            </a:r>
            <a:endParaRPr lang="en-US" sz="1200" dirty="0">
              <a:solidFill>
                <a:srgbClr val="003EA5"/>
              </a:solidFill>
              <a:latin typeface="Calibri" panose="020F0502020204030204" pitchFamily="34" charset="0"/>
              <a:ea typeface="Calibri"/>
              <a:cs typeface="Calibri" panose="020F0502020204030204" pitchFamily="34" charset="0"/>
              <a:sym typeface="Calibri"/>
            </a:endParaRPr>
          </a:p>
        </p:txBody>
      </p:sp>
      <p:pic>
        <p:nvPicPr>
          <p:cNvPr id="2" name="Picture 1">
            <a:extLst>
              <a:ext uri="{FF2B5EF4-FFF2-40B4-BE49-F238E27FC236}">
                <a16:creationId xmlns:a16="http://schemas.microsoft.com/office/drawing/2014/main" id="{EC783C5C-EE20-F3AB-9333-F792CCBDC474}"/>
              </a:ext>
            </a:extLst>
          </p:cNvPr>
          <p:cNvPicPr>
            <a:picLocks noChangeAspect="1"/>
          </p:cNvPicPr>
          <p:nvPr/>
        </p:nvPicPr>
        <p:blipFill rotWithShape="1">
          <a:blip r:embed="rId3"/>
          <a:srcRect t="1697" b="10777"/>
          <a:stretch/>
        </p:blipFill>
        <p:spPr>
          <a:xfrm>
            <a:off x="1560142" y="3008151"/>
            <a:ext cx="2281808" cy="1515966"/>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4A61A32C-77AE-15AB-70DC-FA2EFF749196}"/>
              </a:ext>
            </a:extLst>
          </p:cNvPr>
          <p:cNvPicPr>
            <a:picLocks noChangeAspect="1"/>
          </p:cNvPicPr>
          <p:nvPr/>
        </p:nvPicPr>
        <p:blipFill rotWithShape="1">
          <a:blip r:embed="rId4"/>
          <a:srcRect t="11523" b="7633"/>
          <a:stretch/>
        </p:blipFill>
        <p:spPr>
          <a:xfrm>
            <a:off x="1560142" y="961884"/>
            <a:ext cx="2281808" cy="151596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59CD9B86-7283-1C7D-7895-007A8BA23345}"/>
              </a:ext>
            </a:extLst>
          </p:cNvPr>
          <p:cNvPicPr>
            <a:picLocks noChangeAspect="1"/>
          </p:cNvPicPr>
          <p:nvPr/>
        </p:nvPicPr>
        <p:blipFill rotWithShape="1">
          <a:blip r:embed="rId5"/>
          <a:srcRect l="7186" b="6669"/>
          <a:stretch/>
        </p:blipFill>
        <p:spPr>
          <a:xfrm>
            <a:off x="5569198" y="970740"/>
            <a:ext cx="2281808" cy="1491784"/>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25E0FBD5-95F6-C21B-01F7-6126E0AE2561}"/>
              </a:ext>
            </a:extLst>
          </p:cNvPr>
          <p:cNvPicPr>
            <a:picLocks noChangeAspect="1"/>
          </p:cNvPicPr>
          <p:nvPr/>
        </p:nvPicPr>
        <p:blipFill>
          <a:blip r:embed="rId6"/>
          <a:stretch>
            <a:fillRect/>
          </a:stretch>
        </p:blipFill>
        <p:spPr>
          <a:xfrm>
            <a:off x="5569197" y="3004210"/>
            <a:ext cx="2320593" cy="15182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A2547E94-CAA8-6B28-407A-15FB34072350}"/>
              </a:ext>
            </a:extLst>
          </p:cNvPr>
          <p:cNvSpPr txBox="1"/>
          <p:nvPr/>
        </p:nvSpPr>
        <p:spPr>
          <a:xfrm>
            <a:off x="300542" y="4802943"/>
            <a:ext cx="1535693" cy="188449"/>
          </a:xfrm>
          <a:prstGeom prst="rect">
            <a:avLst/>
          </a:prstGeom>
          <a:noFill/>
        </p:spPr>
        <p:txBody>
          <a:bodyPr wrap="square" rtlCol="0">
            <a:spAutoFit/>
          </a:bodyPr>
          <a:lstStyle/>
          <a:p>
            <a:r>
              <a:rPr lang="en-US" sz="600" dirty="0">
                <a:solidFill>
                  <a:schemeClr val="bg1"/>
                </a:solidFill>
              </a:rPr>
              <a:t>AAQ-Q-06     Revision: 1     27/10/2023</a:t>
            </a:r>
            <a:endParaRPr lang="en-AU" sz="600" dirty="0">
              <a:solidFill>
                <a:schemeClr val="bg1"/>
              </a:solidFill>
            </a:endParaRPr>
          </a:p>
        </p:txBody>
      </p:sp>
    </p:spTree>
    <p:extLst>
      <p:ext uri="{BB962C8B-B14F-4D97-AF65-F5344CB8AC3E}">
        <p14:creationId xmlns:p14="http://schemas.microsoft.com/office/powerpoint/2010/main" val="955902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4"/>
        <p:cNvGrpSpPr/>
        <p:nvPr/>
      </p:nvGrpSpPr>
      <p:grpSpPr>
        <a:xfrm>
          <a:off x="0" y="0"/>
          <a:ext cx="0" cy="0"/>
          <a:chOff x="0" y="0"/>
          <a:chExt cx="0" cy="0"/>
        </a:xfrm>
      </p:grpSpPr>
      <p:sp>
        <p:nvSpPr>
          <p:cNvPr id="65" name="Google Shape;65;g24254306139_0_0"/>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US" sz="3600" b="1" dirty="0">
                <a:solidFill>
                  <a:srgbClr val="000000"/>
                </a:solidFill>
                <a:latin typeface="Calibri" panose="020F0502020204030204" pitchFamily="34" charset="0"/>
                <a:cs typeface="Calibri" panose="020F0502020204030204" pitchFamily="34" charset="0"/>
              </a:rPr>
              <a:t>Education &amp; Resources</a:t>
            </a:r>
            <a:endParaRPr sz="3420" b="1" dirty="0">
              <a:solidFill>
                <a:srgbClr val="003EA5"/>
              </a:solidFill>
              <a:latin typeface="Calibri" panose="020F0502020204030204" pitchFamily="34" charset="0"/>
              <a:ea typeface="Calibri"/>
              <a:cs typeface="Calibri" panose="020F0502020204030204" pitchFamily="34" charset="0"/>
              <a:sym typeface="Calibri"/>
            </a:endParaRPr>
          </a:p>
        </p:txBody>
      </p:sp>
      <p:sp>
        <p:nvSpPr>
          <p:cNvPr id="67" name="Google Shape;67;g24254306139_0_0"/>
          <p:cNvSpPr txBox="1"/>
          <p:nvPr/>
        </p:nvSpPr>
        <p:spPr>
          <a:xfrm>
            <a:off x="8135025" y="4686300"/>
            <a:ext cx="7992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en-US" sz="1400" i="0" u="none" strike="noStrike" cap="none">
                <a:solidFill>
                  <a:srgbClr val="000000"/>
                </a:solidFill>
                <a:latin typeface="Calibri"/>
                <a:ea typeface="Calibri"/>
                <a:cs typeface="Calibri"/>
                <a:sym typeface="Calibri"/>
              </a:rPr>
              <a:t>21</a:t>
            </a:fld>
            <a:endParaRPr dirty="0">
              <a:latin typeface="Calibri"/>
              <a:ea typeface="Calibri"/>
              <a:cs typeface="Calibri"/>
              <a:sym typeface="Calibri"/>
            </a:endParaRPr>
          </a:p>
        </p:txBody>
      </p:sp>
      <p:sp>
        <p:nvSpPr>
          <p:cNvPr id="3" name="Text Placeholder 2">
            <a:extLst>
              <a:ext uri="{FF2B5EF4-FFF2-40B4-BE49-F238E27FC236}">
                <a16:creationId xmlns:a16="http://schemas.microsoft.com/office/drawing/2014/main" id="{3D1B66D7-38BA-65C0-3589-C275CCF1A501}"/>
              </a:ext>
            </a:extLst>
          </p:cNvPr>
          <p:cNvSpPr>
            <a:spLocks noGrp="1"/>
          </p:cNvSpPr>
          <p:nvPr>
            <p:ph type="body" idx="1"/>
          </p:nvPr>
        </p:nvSpPr>
        <p:spPr>
          <a:xfrm>
            <a:off x="311700" y="1052115"/>
            <a:ext cx="8232945" cy="3610911"/>
          </a:xfrm>
        </p:spPr>
        <p:txBody>
          <a:bodyPr>
            <a:normAutofit fontScale="92500" lnSpcReduction="10000"/>
          </a:bodyPr>
          <a:lstStyle/>
          <a:p>
            <a:pPr algn="l" fontAlgn="base">
              <a:lnSpc>
                <a:spcPct val="100000"/>
              </a:lnSpc>
              <a:spcBef>
                <a:spcPts val="1200"/>
              </a:spcBef>
              <a:spcAft>
                <a:spcPts val="1200"/>
              </a:spcAft>
            </a:pPr>
            <a:r>
              <a:rPr lang="en-US" sz="2000" dirty="0">
                <a:solidFill>
                  <a:srgbClr val="404041"/>
                </a:solidFill>
                <a:latin typeface="Calibri" panose="020F0502020204030204" pitchFamily="34" charset="0"/>
                <a:cs typeface="Calibri" panose="020F0502020204030204" pitchFamily="34" charset="0"/>
              </a:rPr>
              <a:t>We understand knowledge is a key contributor to good care and to </a:t>
            </a:r>
            <a:r>
              <a:rPr lang="en-US" sz="2100" dirty="0">
                <a:solidFill>
                  <a:srgbClr val="404041"/>
                </a:solidFill>
                <a:latin typeface="Calibri" panose="020F0502020204030204" pitchFamily="34" charset="0"/>
                <a:cs typeface="Calibri" panose="020F0502020204030204" pitchFamily="34" charset="0"/>
              </a:rPr>
              <a:t>supporting</a:t>
            </a:r>
            <a:r>
              <a:rPr lang="en-US" sz="2000" dirty="0">
                <a:solidFill>
                  <a:srgbClr val="404041"/>
                </a:solidFill>
                <a:latin typeface="Calibri" panose="020F0502020204030204" pitchFamily="34" charset="0"/>
                <a:cs typeface="Calibri" panose="020F0502020204030204" pitchFamily="34" charset="0"/>
              </a:rPr>
              <a:t> our clients and their families. AQ offers a range of dementia education and training products, not only for our clients and their families, but to our professional health workers as well.</a:t>
            </a:r>
          </a:p>
          <a:p>
            <a:pPr fontAlgn="base">
              <a:lnSpc>
                <a:spcPct val="100000"/>
              </a:lnSpc>
              <a:spcBef>
                <a:spcPts val="1200"/>
              </a:spcBef>
              <a:spcAft>
                <a:spcPts val="1200"/>
              </a:spcAft>
            </a:pPr>
            <a:r>
              <a:rPr lang="en-US" sz="2000" dirty="0">
                <a:solidFill>
                  <a:srgbClr val="404041"/>
                </a:solidFill>
                <a:latin typeface="Calibri" panose="020F0502020204030204" pitchFamily="34" charset="0"/>
                <a:cs typeface="Calibri" panose="020F0502020204030204" pitchFamily="34" charset="0"/>
              </a:rPr>
              <a:t>Carer Support Groups are held at each of our Multi Service Centres to provide information and support for those caring for a friend or family member with dementia</a:t>
            </a:r>
          </a:p>
          <a:p>
            <a:pPr fontAlgn="base">
              <a:lnSpc>
                <a:spcPct val="100000"/>
              </a:lnSpc>
              <a:spcBef>
                <a:spcPts val="1200"/>
              </a:spcBef>
              <a:spcAft>
                <a:spcPts val="1200"/>
              </a:spcAft>
            </a:pPr>
            <a:r>
              <a:rPr lang="en-US" sz="2000" dirty="0">
                <a:solidFill>
                  <a:srgbClr val="404041"/>
                </a:solidFill>
                <a:latin typeface="Calibri" panose="020F0502020204030204" pitchFamily="34" charset="0"/>
                <a:cs typeface="Calibri" panose="020F0502020204030204" pitchFamily="34" charset="0"/>
              </a:rPr>
              <a:t> AQ produces a quarterly newsletter, </a:t>
            </a:r>
            <a:r>
              <a:rPr lang="en-US" sz="2000" i="1" dirty="0">
                <a:solidFill>
                  <a:srgbClr val="404041"/>
                </a:solidFill>
                <a:latin typeface="Calibri" panose="020F0502020204030204" pitchFamily="34" charset="0"/>
                <a:cs typeface="Calibri" panose="020F0502020204030204" pitchFamily="34" charset="0"/>
              </a:rPr>
              <a:t>Dementia Matters, </a:t>
            </a:r>
            <a:r>
              <a:rPr lang="en-US" sz="2000" dirty="0">
                <a:solidFill>
                  <a:srgbClr val="404041"/>
                </a:solidFill>
                <a:latin typeface="Calibri" panose="020F0502020204030204" pitchFamily="34" charset="0"/>
                <a:cs typeface="Calibri" panose="020F0502020204030204" pitchFamily="34" charset="0"/>
              </a:rPr>
              <a:t>that keeps you abreast of current dementia news and our events.</a:t>
            </a:r>
            <a:endParaRPr lang="en-AU" sz="2000"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63FB4319-0CCA-E6DB-4F13-DA2DD7E3F4C3}"/>
              </a:ext>
            </a:extLst>
          </p:cNvPr>
          <p:cNvSpPr txBox="1"/>
          <p:nvPr/>
        </p:nvSpPr>
        <p:spPr>
          <a:xfrm>
            <a:off x="300542" y="4802943"/>
            <a:ext cx="1535693" cy="188449"/>
          </a:xfrm>
          <a:prstGeom prst="rect">
            <a:avLst/>
          </a:prstGeom>
          <a:noFill/>
        </p:spPr>
        <p:txBody>
          <a:bodyPr wrap="square" rtlCol="0">
            <a:spAutoFit/>
          </a:bodyPr>
          <a:lstStyle/>
          <a:p>
            <a:r>
              <a:rPr lang="en-US" sz="600" dirty="0">
                <a:solidFill>
                  <a:schemeClr val="bg1"/>
                </a:solidFill>
              </a:rPr>
              <a:t>AAQ-Q-06     Revision: 1     27/10/2023</a:t>
            </a:r>
            <a:endParaRPr lang="en-AU" sz="600" dirty="0">
              <a:solidFill>
                <a:schemeClr val="bg1"/>
              </a:solidFill>
            </a:endParaRPr>
          </a:p>
        </p:txBody>
      </p:sp>
    </p:spTree>
    <p:extLst>
      <p:ext uri="{BB962C8B-B14F-4D97-AF65-F5344CB8AC3E}">
        <p14:creationId xmlns:p14="http://schemas.microsoft.com/office/powerpoint/2010/main" val="1848564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4"/>
        <p:cNvGrpSpPr/>
        <p:nvPr/>
      </p:nvGrpSpPr>
      <p:grpSpPr>
        <a:xfrm>
          <a:off x="0" y="0"/>
          <a:ext cx="0" cy="0"/>
          <a:chOff x="0" y="0"/>
          <a:chExt cx="0" cy="0"/>
        </a:xfrm>
      </p:grpSpPr>
      <p:sp>
        <p:nvSpPr>
          <p:cNvPr id="65" name="Google Shape;65;g24254306139_0_0"/>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US" sz="3600" dirty="0">
                <a:solidFill>
                  <a:srgbClr val="000000"/>
                </a:solidFill>
                <a:latin typeface="Calibri"/>
                <a:cs typeface="Calibri"/>
              </a:rPr>
              <a:t>Education &amp; Resources</a:t>
            </a:r>
            <a:endParaRPr sz="3420" b="1" dirty="0">
              <a:solidFill>
                <a:srgbClr val="003EA5"/>
              </a:solidFill>
              <a:latin typeface="Calibri"/>
              <a:ea typeface="Calibri"/>
              <a:cs typeface="Calibri"/>
              <a:sym typeface="Calibri"/>
            </a:endParaRPr>
          </a:p>
        </p:txBody>
      </p:sp>
      <p:sp>
        <p:nvSpPr>
          <p:cNvPr id="67" name="Google Shape;67;g24254306139_0_0"/>
          <p:cNvSpPr txBox="1"/>
          <p:nvPr/>
        </p:nvSpPr>
        <p:spPr>
          <a:xfrm>
            <a:off x="8135025" y="4686300"/>
            <a:ext cx="7992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en-US" sz="1400" i="0" u="none" strike="noStrike" cap="none">
                <a:solidFill>
                  <a:srgbClr val="000000"/>
                </a:solidFill>
                <a:latin typeface="Calibri"/>
                <a:ea typeface="Calibri"/>
                <a:cs typeface="Calibri"/>
                <a:sym typeface="Calibri"/>
              </a:rPr>
              <a:t>22</a:t>
            </a:fld>
            <a:endParaRPr dirty="0">
              <a:latin typeface="Calibri"/>
              <a:ea typeface="Calibri"/>
              <a:cs typeface="Calibri"/>
              <a:sym typeface="Calibri"/>
            </a:endParaRPr>
          </a:p>
        </p:txBody>
      </p:sp>
      <p:sp>
        <p:nvSpPr>
          <p:cNvPr id="3" name="Text Placeholder 2">
            <a:extLst>
              <a:ext uri="{FF2B5EF4-FFF2-40B4-BE49-F238E27FC236}">
                <a16:creationId xmlns:a16="http://schemas.microsoft.com/office/drawing/2014/main" id="{3D1B66D7-38BA-65C0-3589-C275CCF1A501}"/>
              </a:ext>
            </a:extLst>
          </p:cNvPr>
          <p:cNvSpPr>
            <a:spLocks noGrp="1"/>
          </p:cNvSpPr>
          <p:nvPr>
            <p:ph type="body" idx="1"/>
          </p:nvPr>
        </p:nvSpPr>
        <p:spPr/>
        <p:txBody>
          <a:bodyPr/>
          <a:lstStyle/>
          <a:p>
            <a:endParaRPr lang="en-AU" dirty="0"/>
          </a:p>
        </p:txBody>
      </p:sp>
      <p:pic>
        <p:nvPicPr>
          <p:cNvPr id="6146" name="Picture 2" descr="CBT-1345383811">
            <a:extLst>
              <a:ext uri="{FF2B5EF4-FFF2-40B4-BE49-F238E27FC236}">
                <a16:creationId xmlns:a16="http://schemas.microsoft.com/office/drawing/2014/main" id="{04ABBBF6-8B57-F51C-8B9A-752342C0F7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92" b="9809"/>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857AB79-04E3-C696-7133-F82C1E88D5F5}"/>
              </a:ext>
            </a:extLst>
          </p:cNvPr>
          <p:cNvSpPr txBox="1"/>
          <p:nvPr/>
        </p:nvSpPr>
        <p:spPr>
          <a:xfrm>
            <a:off x="300542" y="4802943"/>
            <a:ext cx="1535693" cy="188449"/>
          </a:xfrm>
          <a:prstGeom prst="rect">
            <a:avLst/>
          </a:prstGeom>
          <a:noFill/>
        </p:spPr>
        <p:txBody>
          <a:bodyPr wrap="square" rtlCol="0">
            <a:spAutoFit/>
          </a:bodyPr>
          <a:lstStyle/>
          <a:p>
            <a:r>
              <a:rPr lang="en-US" sz="600" dirty="0">
                <a:solidFill>
                  <a:schemeClr val="tx1"/>
                </a:solidFill>
              </a:rPr>
              <a:t>AAQ-Q-06     Revision: 1     27/10/2023</a:t>
            </a:r>
            <a:endParaRPr lang="en-AU" sz="600" dirty="0">
              <a:solidFill>
                <a:schemeClr val="tx1"/>
              </a:solidFill>
            </a:endParaRPr>
          </a:p>
        </p:txBody>
      </p:sp>
    </p:spTree>
    <p:extLst>
      <p:ext uri="{BB962C8B-B14F-4D97-AF65-F5344CB8AC3E}">
        <p14:creationId xmlns:p14="http://schemas.microsoft.com/office/powerpoint/2010/main" val="29474944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4"/>
        <p:cNvGrpSpPr/>
        <p:nvPr/>
      </p:nvGrpSpPr>
      <p:grpSpPr>
        <a:xfrm>
          <a:off x="0" y="0"/>
          <a:ext cx="0" cy="0"/>
          <a:chOff x="0" y="0"/>
          <a:chExt cx="0" cy="0"/>
        </a:xfrm>
      </p:grpSpPr>
      <p:sp>
        <p:nvSpPr>
          <p:cNvPr id="65" name="Google Shape;65;g24254306139_0_0"/>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US" sz="3600" b="1" dirty="0">
                <a:solidFill>
                  <a:srgbClr val="000000"/>
                </a:solidFill>
                <a:latin typeface="Calibri" panose="020F0502020204030204" pitchFamily="34" charset="0"/>
                <a:cs typeface="Calibri" panose="020F0502020204030204" pitchFamily="34" charset="0"/>
              </a:rPr>
              <a:t>Education &amp; Resources </a:t>
            </a:r>
            <a:r>
              <a:rPr lang="en-US" sz="2000" dirty="0">
                <a:solidFill>
                  <a:srgbClr val="000000"/>
                </a:solidFill>
                <a:latin typeface="Calibri" panose="020F0502020204030204" pitchFamily="34" charset="0"/>
                <a:cs typeface="Calibri" panose="020F0502020204030204" pitchFamily="34" charset="0"/>
              </a:rPr>
              <a:t>(continued)</a:t>
            </a:r>
            <a:endParaRPr sz="3420" b="1" dirty="0">
              <a:solidFill>
                <a:srgbClr val="003EA5"/>
              </a:solidFill>
              <a:latin typeface="Calibri" panose="020F0502020204030204" pitchFamily="34" charset="0"/>
              <a:ea typeface="Calibri"/>
              <a:cs typeface="Calibri" panose="020F0502020204030204" pitchFamily="34" charset="0"/>
              <a:sym typeface="Calibri"/>
            </a:endParaRPr>
          </a:p>
        </p:txBody>
      </p:sp>
      <p:sp>
        <p:nvSpPr>
          <p:cNvPr id="67" name="Google Shape;67;g24254306139_0_0"/>
          <p:cNvSpPr txBox="1"/>
          <p:nvPr/>
        </p:nvSpPr>
        <p:spPr>
          <a:xfrm>
            <a:off x="8135025" y="4686300"/>
            <a:ext cx="7992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en-US" sz="1400" i="0" u="none" strike="noStrike" cap="none">
                <a:solidFill>
                  <a:srgbClr val="000000"/>
                </a:solidFill>
                <a:latin typeface="Calibri"/>
                <a:ea typeface="Calibri"/>
                <a:cs typeface="Calibri"/>
                <a:sym typeface="Calibri"/>
              </a:rPr>
              <a:t>23</a:t>
            </a:fld>
            <a:endParaRPr dirty="0">
              <a:latin typeface="Calibri"/>
              <a:ea typeface="Calibri"/>
              <a:cs typeface="Calibri"/>
              <a:sym typeface="Calibri"/>
            </a:endParaRPr>
          </a:p>
        </p:txBody>
      </p:sp>
      <p:sp>
        <p:nvSpPr>
          <p:cNvPr id="3" name="Text Placeholder 2">
            <a:extLst>
              <a:ext uri="{FF2B5EF4-FFF2-40B4-BE49-F238E27FC236}">
                <a16:creationId xmlns:a16="http://schemas.microsoft.com/office/drawing/2014/main" id="{3D1B66D7-38BA-65C0-3589-C275CCF1A501}"/>
              </a:ext>
            </a:extLst>
          </p:cNvPr>
          <p:cNvSpPr>
            <a:spLocks noGrp="1"/>
          </p:cNvSpPr>
          <p:nvPr>
            <p:ph type="body" idx="1"/>
          </p:nvPr>
        </p:nvSpPr>
        <p:spPr>
          <a:xfrm>
            <a:off x="311699" y="1074418"/>
            <a:ext cx="8240629" cy="3664074"/>
          </a:xfrm>
          <a:noFill/>
          <a:ln>
            <a:noFill/>
          </a:ln>
        </p:spPr>
        <p:txBody>
          <a:bodyPr spcFirstLastPara="1" wrap="square" lIns="91425" tIns="91425" rIns="91425" bIns="91425" anchor="t" anchorCtr="0">
            <a:normAutofit/>
          </a:bodyPr>
          <a:lstStyle/>
          <a:p>
            <a:pPr fontAlgn="base">
              <a:lnSpc>
                <a:spcPct val="100000"/>
              </a:lnSpc>
              <a:spcBef>
                <a:spcPts val="600"/>
              </a:spcBef>
              <a:spcAft>
                <a:spcPts val="600"/>
              </a:spcAft>
            </a:pPr>
            <a:r>
              <a:rPr lang="en-US" sz="2000" dirty="0">
                <a:solidFill>
                  <a:srgbClr val="404041"/>
                </a:solidFill>
                <a:latin typeface="Calibri" panose="020F0502020204030204" pitchFamily="34" charset="0"/>
                <a:cs typeface="Calibri" panose="020F0502020204030204" pitchFamily="34" charset="0"/>
              </a:rPr>
              <a:t>An accessible Resource Centre library, resourced with a range of dementia specific books, videos and journals that are regularly updated is available to the community, including people with dementia, carers, families, professionals and students</a:t>
            </a:r>
          </a:p>
          <a:p>
            <a:pPr fontAlgn="base">
              <a:lnSpc>
                <a:spcPct val="100000"/>
              </a:lnSpc>
              <a:spcBef>
                <a:spcPts val="1200"/>
              </a:spcBef>
              <a:spcAft>
                <a:spcPts val="1200"/>
              </a:spcAft>
            </a:pPr>
            <a:r>
              <a:rPr lang="en-US" sz="2000" dirty="0">
                <a:solidFill>
                  <a:srgbClr val="404041"/>
                </a:solidFill>
                <a:latin typeface="Calibri" panose="020F0502020204030204" pitchFamily="34" charset="0"/>
                <a:cs typeface="Calibri" panose="020F0502020204030204" pitchFamily="34" charset="0"/>
              </a:rPr>
              <a:t>Dementia seminars and workshops, available to enhance knowledge </a:t>
            </a:r>
            <a:br>
              <a:rPr lang="en-US" sz="2000" dirty="0">
                <a:solidFill>
                  <a:srgbClr val="404041"/>
                </a:solidFill>
                <a:latin typeface="Calibri" panose="020F0502020204030204" pitchFamily="34" charset="0"/>
                <a:cs typeface="Calibri" panose="020F0502020204030204" pitchFamily="34" charset="0"/>
              </a:rPr>
            </a:br>
            <a:r>
              <a:rPr lang="en-US" sz="2000" dirty="0">
                <a:solidFill>
                  <a:srgbClr val="404041"/>
                </a:solidFill>
                <a:latin typeface="Calibri" panose="020F0502020204030204" pitchFamily="34" charset="0"/>
                <a:cs typeface="Calibri" panose="020F0502020204030204" pitchFamily="34" charset="0"/>
              </a:rPr>
              <a:t>and experience, have been designed and/or can be customised in response to identified worker needs and are suitable for all professional health workers</a:t>
            </a:r>
          </a:p>
          <a:p>
            <a:pPr fontAlgn="base">
              <a:lnSpc>
                <a:spcPct val="100000"/>
              </a:lnSpc>
              <a:spcBef>
                <a:spcPts val="600"/>
              </a:spcBef>
              <a:spcAft>
                <a:spcPts val="600"/>
              </a:spcAft>
            </a:pPr>
            <a:r>
              <a:rPr lang="en-US" sz="2000" dirty="0">
                <a:solidFill>
                  <a:srgbClr val="404041"/>
                </a:solidFill>
                <a:latin typeface="Calibri" panose="020F0502020204030204" pitchFamily="34" charset="0"/>
                <a:cs typeface="Calibri" panose="020F0502020204030204" pitchFamily="34" charset="0"/>
              </a:rPr>
              <a:t>AQ is a Registered Training Organisation (RTO).</a:t>
            </a:r>
          </a:p>
        </p:txBody>
      </p:sp>
      <p:sp>
        <p:nvSpPr>
          <p:cNvPr id="2" name="TextBox 1">
            <a:extLst>
              <a:ext uri="{FF2B5EF4-FFF2-40B4-BE49-F238E27FC236}">
                <a16:creationId xmlns:a16="http://schemas.microsoft.com/office/drawing/2014/main" id="{63BE66D3-D49F-42E3-BB0B-3E8A96C95A1F}"/>
              </a:ext>
            </a:extLst>
          </p:cNvPr>
          <p:cNvSpPr txBox="1"/>
          <p:nvPr/>
        </p:nvSpPr>
        <p:spPr>
          <a:xfrm>
            <a:off x="300542" y="4802943"/>
            <a:ext cx="1535693" cy="188449"/>
          </a:xfrm>
          <a:prstGeom prst="rect">
            <a:avLst/>
          </a:prstGeom>
          <a:noFill/>
        </p:spPr>
        <p:txBody>
          <a:bodyPr wrap="square" rtlCol="0">
            <a:spAutoFit/>
          </a:bodyPr>
          <a:lstStyle/>
          <a:p>
            <a:r>
              <a:rPr lang="en-US" sz="600" dirty="0">
                <a:solidFill>
                  <a:schemeClr val="bg1"/>
                </a:solidFill>
              </a:rPr>
              <a:t>AAQ-Q-06     Revision: 1     27/10/2023</a:t>
            </a:r>
            <a:endParaRPr lang="en-AU" sz="600" dirty="0">
              <a:solidFill>
                <a:schemeClr val="bg1"/>
              </a:solidFill>
            </a:endParaRPr>
          </a:p>
        </p:txBody>
      </p:sp>
    </p:spTree>
    <p:extLst>
      <p:ext uri="{BB962C8B-B14F-4D97-AF65-F5344CB8AC3E}">
        <p14:creationId xmlns:p14="http://schemas.microsoft.com/office/powerpoint/2010/main" val="1015525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4"/>
        <p:cNvGrpSpPr/>
        <p:nvPr/>
      </p:nvGrpSpPr>
      <p:grpSpPr>
        <a:xfrm>
          <a:off x="0" y="0"/>
          <a:ext cx="0" cy="0"/>
          <a:chOff x="0" y="0"/>
          <a:chExt cx="0" cy="0"/>
        </a:xfrm>
      </p:grpSpPr>
      <p:sp>
        <p:nvSpPr>
          <p:cNvPr id="65" name="Google Shape;65;g24254306139_0_0"/>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US" sz="3600" dirty="0">
                <a:solidFill>
                  <a:srgbClr val="000000"/>
                </a:solidFill>
                <a:latin typeface="Calibri"/>
                <a:cs typeface="Calibri"/>
              </a:rPr>
              <a:t>Rehabilitation &amp; Allied Health</a:t>
            </a:r>
            <a:endParaRPr sz="3420" b="1" dirty="0">
              <a:solidFill>
                <a:srgbClr val="003EA5"/>
              </a:solidFill>
              <a:latin typeface="Calibri"/>
              <a:ea typeface="Calibri"/>
              <a:cs typeface="Calibri"/>
              <a:sym typeface="Calibri"/>
            </a:endParaRPr>
          </a:p>
        </p:txBody>
      </p:sp>
      <p:sp>
        <p:nvSpPr>
          <p:cNvPr id="67" name="Google Shape;67;g24254306139_0_0"/>
          <p:cNvSpPr txBox="1"/>
          <p:nvPr/>
        </p:nvSpPr>
        <p:spPr>
          <a:xfrm>
            <a:off x="8135025" y="4686300"/>
            <a:ext cx="7992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en-US" sz="1400" i="0" u="none" strike="noStrike" cap="none">
                <a:solidFill>
                  <a:srgbClr val="000000"/>
                </a:solidFill>
                <a:latin typeface="Calibri"/>
                <a:ea typeface="Calibri"/>
                <a:cs typeface="Calibri"/>
                <a:sym typeface="Calibri"/>
              </a:rPr>
              <a:t>24</a:t>
            </a:fld>
            <a:endParaRPr dirty="0">
              <a:latin typeface="Calibri"/>
              <a:ea typeface="Calibri"/>
              <a:cs typeface="Calibri"/>
              <a:sym typeface="Calibri"/>
            </a:endParaRPr>
          </a:p>
        </p:txBody>
      </p:sp>
      <p:sp>
        <p:nvSpPr>
          <p:cNvPr id="3" name="Text Placeholder 2">
            <a:extLst>
              <a:ext uri="{FF2B5EF4-FFF2-40B4-BE49-F238E27FC236}">
                <a16:creationId xmlns:a16="http://schemas.microsoft.com/office/drawing/2014/main" id="{3D1B66D7-38BA-65C0-3589-C275CCF1A501}"/>
              </a:ext>
            </a:extLst>
          </p:cNvPr>
          <p:cNvSpPr>
            <a:spLocks noGrp="1"/>
          </p:cNvSpPr>
          <p:nvPr>
            <p:ph type="body" idx="1"/>
          </p:nvPr>
        </p:nvSpPr>
        <p:spPr/>
        <p:txBody>
          <a:bodyPr/>
          <a:lstStyle/>
          <a:p>
            <a:endParaRPr lang="en-AU" dirty="0"/>
          </a:p>
        </p:txBody>
      </p:sp>
      <p:pic>
        <p:nvPicPr>
          <p:cNvPr id="3074" name="Picture 2" descr="Cover photo 2">
            <a:extLst>
              <a:ext uri="{FF2B5EF4-FFF2-40B4-BE49-F238E27FC236}">
                <a16:creationId xmlns:a16="http://schemas.microsoft.com/office/drawing/2014/main" id="{E1EEDDE0-E578-8012-ED42-D264CF012C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28" t="13703" b="7269"/>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1897F32-D270-DCDF-71F6-EABDC181D80D}"/>
              </a:ext>
            </a:extLst>
          </p:cNvPr>
          <p:cNvSpPr txBox="1"/>
          <p:nvPr/>
        </p:nvSpPr>
        <p:spPr>
          <a:xfrm>
            <a:off x="300542" y="4802943"/>
            <a:ext cx="1535693" cy="188449"/>
          </a:xfrm>
          <a:prstGeom prst="rect">
            <a:avLst/>
          </a:prstGeom>
          <a:noFill/>
        </p:spPr>
        <p:txBody>
          <a:bodyPr wrap="square" rtlCol="0">
            <a:spAutoFit/>
          </a:bodyPr>
          <a:lstStyle/>
          <a:p>
            <a:r>
              <a:rPr lang="en-US" sz="600" dirty="0">
                <a:solidFill>
                  <a:schemeClr val="tx1"/>
                </a:solidFill>
              </a:rPr>
              <a:t>AAQ-Q-06     Revision: 1     27/10/2023</a:t>
            </a:r>
            <a:endParaRPr lang="en-AU" sz="600" dirty="0">
              <a:solidFill>
                <a:schemeClr val="tx1"/>
              </a:solidFill>
            </a:endParaRPr>
          </a:p>
        </p:txBody>
      </p:sp>
    </p:spTree>
    <p:extLst>
      <p:ext uri="{BB962C8B-B14F-4D97-AF65-F5344CB8AC3E}">
        <p14:creationId xmlns:p14="http://schemas.microsoft.com/office/powerpoint/2010/main" val="5695170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4"/>
        <p:cNvGrpSpPr/>
        <p:nvPr/>
      </p:nvGrpSpPr>
      <p:grpSpPr>
        <a:xfrm>
          <a:off x="0" y="0"/>
          <a:ext cx="0" cy="0"/>
          <a:chOff x="0" y="0"/>
          <a:chExt cx="0" cy="0"/>
        </a:xfrm>
      </p:grpSpPr>
      <p:sp>
        <p:nvSpPr>
          <p:cNvPr id="65" name="Google Shape;65;g24254306139_0_0"/>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US" sz="3600" b="1" dirty="0">
                <a:solidFill>
                  <a:srgbClr val="000000"/>
                </a:solidFill>
                <a:latin typeface="Calibri" panose="020F0502020204030204" pitchFamily="34" charset="0"/>
                <a:ea typeface="Calibri"/>
                <a:cs typeface="Calibri" panose="020F0502020204030204" pitchFamily="34" charset="0"/>
                <a:sym typeface="Calibri"/>
              </a:rPr>
              <a:t>Qualified Health Professionals</a:t>
            </a:r>
            <a:endParaRPr sz="3420" b="1" dirty="0">
              <a:solidFill>
                <a:srgbClr val="003EA5"/>
              </a:solidFill>
              <a:latin typeface="Calibri" panose="020F0502020204030204" pitchFamily="34" charset="0"/>
              <a:ea typeface="Calibri"/>
              <a:cs typeface="Calibri" panose="020F0502020204030204" pitchFamily="34" charset="0"/>
              <a:sym typeface="Calibri"/>
            </a:endParaRPr>
          </a:p>
        </p:txBody>
      </p:sp>
      <p:sp>
        <p:nvSpPr>
          <p:cNvPr id="67" name="Google Shape;67;g24254306139_0_0"/>
          <p:cNvSpPr txBox="1"/>
          <p:nvPr/>
        </p:nvSpPr>
        <p:spPr>
          <a:xfrm>
            <a:off x="8135025" y="4686300"/>
            <a:ext cx="7992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en-US" sz="1400" i="0" u="none" strike="noStrike" cap="none">
                <a:solidFill>
                  <a:srgbClr val="000000"/>
                </a:solidFill>
                <a:latin typeface="Calibri"/>
                <a:ea typeface="Calibri"/>
                <a:cs typeface="Calibri"/>
                <a:sym typeface="Calibri"/>
              </a:rPr>
              <a:t>25</a:t>
            </a:fld>
            <a:endParaRPr dirty="0">
              <a:latin typeface="Calibri"/>
              <a:ea typeface="Calibri"/>
              <a:cs typeface="Calibri"/>
              <a:sym typeface="Calibri"/>
            </a:endParaRPr>
          </a:p>
        </p:txBody>
      </p:sp>
      <p:sp>
        <p:nvSpPr>
          <p:cNvPr id="3" name="Text Placeholder 2">
            <a:extLst>
              <a:ext uri="{FF2B5EF4-FFF2-40B4-BE49-F238E27FC236}">
                <a16:creationId xmlns:a16="http://schemas.microsoft.com/office/drawing/2014/main" id="{3D1B66D7-38BA-65C0-3589-C275CCF1A501}"/>
              </a:ext>
            </a:extLst>
          </p:cNvPr>
          <p:cNvSpPr>
            <a:spLocks noGrp="1"/>
          </p:cNvSpPr>
          <p:nvPr>
            <p:ph type="body" idx="1"/>
          </p:nvPr>
        </p:nvSpPr>
        <p:spPr>
          <a:xfrm>
            <a:off x="311700" y="1048396"/>
            <a:ext cx="8225261" cy="3843271"/>
          </a:xfrm>
        </p:spPr>
        <p:txBody>
          <a:bodyPr>
            <a:noAutofit/>
          </a:bodyPr>
          <a:lstStyle/>
          <a:p>
            <a:pPr fontAlgn="base">
              <a:lnSpc>
                <a:spcPct val="100000"/>
              </a:lnSpc>
              <a:spcBef>
                <a:spcPts val="600"/>
              </a:spcBef>
              <a:spcAft>
                <a:spcPts val="600"/>
              </a:spcAft>
            </a:pPr>
            <a:r>
              <a:rPr lang="en-US" sz="2000" dirty="0">
                <a:solidFill>
                  <a:srgbClr val="404041"/>
                </a:solidFill>
                <a:latin typeface="Calibri" panose="020F0502020204030204" pitchFamily="34" charset="0"/>
                <a:cs typeface="Calibri" panose="020F0502020204030204" pitchFamily="34" charset="0"/>
              </a:rPr>
              <a:t>AQ Healthy Ageing services provide practical knowledge, skills, treatment, and wellness programs to enable clients to stay active, healthy and living in their communities</a:t>
            </a:r>
          </a:p>
          <a:p>
            <a:pPr fontAlgn="base">
              <a:lnSpc>
                <a:spcPct val="100000"/>
              </a:lnSpc>
              <a:spcBef>
                <a:spcPts val="600"/>
              </a:spcBef>
              <a:spcAft>
                <a:spcPts val="600"/>
              </a:spcAft>
            </a:pPr>
            <a:r>
              <a:rPr lang="en-US" sz="2000" dirty="0">
                <a:solidFill>
                  <a:srgbClr val="404041"/>
                </a:solidFill>
                <a:latin typeface="Calibri" panose="020F0502020204030204" pitchFamily="34" charset="0"/>
                <a:cs typeface="Calibri" panose="020F0502020204030204" pitchFamily="34" charset="0"/>
              </a:rPr>
              <a:t>Given maintaining social activity engagement is very important, our AQ Healthy Ageing services allow our clients to achieve this goal</a:t>
            </a:r>
          </a:p>
          <a:p>
            <a:pPr fontAlgn="base">
              <a:lnSpc>
                <a:spcPct val="100000"/>
              </a:lnSpc>
              <a:spcBef>
                <a:spcPts val="600"/>
              </a:spcBef>
              <a:spcAft>
                <a:spcPts val="600"/>
              </a:spcAft>
            </a:pPr>
            <a:r>
              <a:rPr lang="en-US" sz="2000" dirty="0">
                <a:solidFill>
                  <a:srgbClr val="404041"/>
                </a:solidFill>
                <a:latin typeface="Calibri" panose="020F0502020204030204" pitchFamily="34" charset="0"/>
                <a:cs typeface="Calibri" panose="020F0502020204030204" pitchFamily="34" charset="0"/>
              </a:rPr>
              <a:t>Our flexible services are delivered by qualified health professionals either</a:t>
            </a:r>
            <a:r>
              <a:rPr lang="en-US" sz="2000" dirty="0">
                <a:solidFill>
                  <a:srgbClr val="FF0000"/>
                </a:solidFill>
                <a:latin typeface="Calibri" panose="020F0502020204030204" pitchFamily="34" charset="0"/>
                <a:cs typeface="Calibri" panose="020F0502020204030204" pitchFamily="34" charset="0"/>
              </a:rPr>
              <a:t> </a:t>
            </a:r>
            <a:r>
              <a:rPr lang="en-US" sz="2000" dirty="0">
                <a:solidFill>
                  <a:srgbClr val="404041"/>
                </a:solidFill>
                <a:latin typeface="Calibri" panose="020F0502020204030204" pitchFamily="34" charset="0"/>
                <a:cs typeface="Calibri" panose="020F0502020204030204" pitchFamily="34" charset="0"/>
              </a:rPr>
              <a:t>here at AQ or at our clients’ choice of location</a:t>
            </a:r>
          </a:p>
          <a:p>
            <a:pPr algn="l" fontAlgn="base">
              <a:lnSpc>
                <a:spcPct val="100000"/>
              </a:lnSpc>
              <a:spcBef>
                <a:spcPts val="600"/>
              </a:spcBef>
              <a:spcAft>
                <a:spcPts val="1200"/>
              </a:spcAft>
            </a:pPr>
            <a:r>
              <a:rPr lang="en-US" sz="2000" dirty="0">
                <a:solidFill>
                  <a:srgbClr val="404041"/>
                </a:solidFill>
                <a:latin typeface="Calibri" panose="020F0502020204030204" pitchFamily="34" charset="0"/>
                <a:cs typeface="Calibri" panose="020F0502020204030204" pitchFamily="34" charset="0"/>
              </a:rPr>
              <a:t>AQ McNally House at Garden City offers state-of-the-art gym equipment and treatment rooms for both individual and group exercise session</a:t>
            </a:r>
            <a:r>
              <a:rPr lang="en-US" sz="2000" b="0" i="0" dirty="0">
                <a:solidFill>
                  <a:srgbClr val="404041"/>
                </a:solidFill>
                <a:effectLst/>
                <a:latin typeface="Calibri" panose="020F0502020204030204" pitchFamily="34" charset="0"/>
                <a:cs typeface="Calibri" panose="020F0502020204030204" pitchFamily="34" charset="0"/>
              </a:rPr>
              <a:t>s.</a:t>
            </a:r>
          </a:p>
        </p:txBody>
      </p:sp>
      <p:sp>
        <p:nvSpPr>
          <p:cNvPr id="2" name="TextBox 1">
            <a:extLst>
              <a:ext uri="{FF2B5EF4-FFF2-40B4-BE49-F238E27FC236}">
                <a16:creationId xmlns:a16="http://schemas.microsoft.com/office/drawing/2014/main" id="{8A9784EA-AEDD-DE6F-1198-18E6149B54E1}"/>
              </a:ext>
            </a:extLst>
          </p:cNvPr>
          <p:cNvSpPr txBox="1"/>
          <p:nvPr/>
        </p:nvSpPr>
        <p:spPr>
          <a:xfrm>
            <a:off x="300542" y="4802943"/>
            <a:ext cx="1535693" cy="188449"/>
          </a:xfrm>
          <a:prstGeom prst="rect">
            <a:avLst/>
          </a:prstGeom>
          <a:noFill/>
        </p:spPr>
        <p:txBody>
          <a:bodyPr wrap="square" rtlCol="0">
            <a:spAutoFit/>
          </a:bodyPr>
          <a:lstStyle/>
          <a:p>
            <a:r>
              <a:rPr lang="en-US" sz="600" dirty="0">
                <a:solidFill>
                  <a:schemeClr val="bg1"/>
                </a:solidFill>
              </a:rPr>
              <a:t>AAQ-Q-06     Revision: 1     27/10/2023</a:t>
            </a:r>
            <a:endParaRPr lang="en-AU" sz="600" dirty="0">
              <a:solidFill>
                <a:schemeClr val="bg1"/>
              </a:solidFill>
            </a:endParaRPr>
          </a:p>
        </p:txBody>
      </p:sp>
    </p:spTree>
    <p:extLst>
      <p:ext uri="{BB962C8B-B14F-4D97-AF65-F5344CB8AC3E}">
        <p14:creationId xmlns:p14="http://schemas.microsoft.com/office/powerpoint/2010/main" val="32811865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4"/>
        <p:cNvGrpSpPr/>
        <p:nvPr/>
      </p:nvGrpSpPr>
      <p:grpSpPr>
        <a:xfrm>
          <a:off x="0" y="0"/>
          <a:ext cx="0" cy="0"/>
          <a:chOff x="0" y="0"/>
          <a:chExt cx="0" cy="0"/>
        </a:xfrm>
      </p:grpSpPr>
      <p:sp>
        <p:nvSpPr>
          <p:cNvPr id="65" name="Google Shape;65;g24254306139_0_0"/>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US" sz="3600" dirty="0">
                <a:solidFill>
                  <a:srgbClr val="000000"/>
                </a:solidFill>
                <a:latin typeface="Calibri"/>
                <a:cs typeface="Calibri"/>
              </a:rPr>
              <a:t>AQ Rehab &amp; AQ Health</a:t>
            </a:r>
            <a:endParaRPr sz="3420" b="1" dirty="0">
              <a:solidFill>
                <a:srgbClr val="003EA5"/>
              </a:solidFill>
              <a:latin typeface="Calibri"/>
              <a:ea typeface="Calibri"/>
              <a:cs typeface="Calibri"/>
              <a:sym typeface="Calibri"/>
            </a:endParaRPr>
          </a:p>
        </p:txBody>
      </p:sp>
      <p:sp>
        <p:nvSpPr>
          <p:cNvPr id="66" name="Google Shape;66;g24254306139_0_0"/>
          <p:cNvSpPr txBox="1">
            <a:spLocks noGrp="1"/>
          </p:cNvSpPr>
          <p:nvPr>
            <p:ph type="body" idx="1"/>
          </p:nvPr>
        </p:nvSpPr>
        <p:spPr>
          <a:xfrm>
            <a:off x="311700" y="1152475"/>
            <a:ext cx="8520600" cy="3297000"/>
          </a:xfrm>
          <a:prstGeom prst="rect">
            <a:avLst/>
          </a:prstGeom>
        </p:spPr>
        <p:txBody>
          <a:bodyPr spcFirstLastPara="1" wrap="square" lIns="91425" tIns="91425" rIns="91425" bIns="91425" anchor="t" anchorCtr="0">
            <a:normAutofit/>
          </a:bodyPr>
          <a:lstStyle/>
          <a:p>
            <a:pPr marL="114300" indent="0" algn="l" fontAlgn="base">
              <a:buNone/>
            </a:pPr>
            <a:endParaRPr lang="en-US" sz="2400" b="0" i="0" dirty="0">
              <a:solidFill>
                <a:srgbClr val="404041"/>
              </a:solidFill>
              <a:effectLst/>
              <a:latin typeface="unset"/>
            </a:endParaRPr>
          </a:p>
          <a:p>
            <a:pPr indent="-381000" fontAlgn="base">
              <a:buClr>
                <a:srgbClr val="000000"/>
              </a:buClr>
              <a:buSzPts val="2400"/>
              <a:buFont typeface="Calibri"/>
              <a:buChar char="●"/>
            </a:pPr>
            <a:endParaRPr lang="en-US" sz="2400" b="0" i="0" dirty="0">
              <a:solidFill>
                <a:srgbClr val="404041"/>
              </a:solidFill>
              <a:effectLst/>
              <a:latin typeface="effra reg otf"/>
            </a:endParaRPr>
          </a:p>
        </p:txBody>
      </p:sp>
      <p:sp>
        <p:nvSpPr>
          <p:cNvPr id="67" name="Google Shape;67;g24254306139_0_0"/>
          <p:cNvSpPr txBox="1"/>
          <p:nvPr/>
        </p:nvSpPr>
        <p:spPr>
          <a:xfrm>
            <a:off x="8135025" y="4686300"/>
            <a:ext cx="7992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en-US" sz="1400" i="0" u="none" strike="noStrike" cap="none">
                <a:solidFill>
                  <a:srgbClr val="000000"/>
                </a:solidFill>
                <a:latin typeface="Calibri"/>
                <a:ea typeface="Calibri"/>
                <a:cs typeface="Calibri"/>
                <a:sym typeface="Calibri"/>
              </a:rPr>
              <a:t>26</a:t>
            </a:fld>
            <a:endParaRPr dirty="0">
              <a:latin typeface="Calibri"/>
              <a:ea typeface="Calibri"/>
              <a:cs typeface="Calibri"/>
              <a:sym typeface="Calibri"/>
            </a:endParaRPr>
          </a:p>
        </p:txBody>
      </p:sp>
      <p:sp>
        <p:nvSpPr>
          <p:cNvPr id="4" name="TextBox 3">
            <a:extLst>
              <a:ext uri="{FF2B5EF4-FFF2-40B4-BE49-F238E27FC236}">
                <a16:creationId xmlns:a16="http://schemas.microsoft.com/office/drawing/2014/main" id="{454CCD83-E578-B842-3671-C212030F607D}"/>
              </a:ext>
            </a:extLst>
          </p:cNvPr>
          <p:cNvSpPr txBox="1"/>
          <p:nvPr/>
        </p:nvSpPr>
        <p:spPr>
          <a:xfrm>
            <a:off x="2286000" y="156332"/>
            <a:ext cx="4572000" cy="307777"/>
          </a:xfrm>
          <a:prstGeom prst="rect">
            <a:avLst/>
          </a:prstGeom>
          <a:noFill/>
        </p:spPr>
        <p:txBody>
          <a:bodyPr wrap="square">
            <a:spAutoFit/>
          </a:bodyPr>
          <a:lstStyle/>
          <a:p>
            <a:pPr algn="l" fontAlgn="base">
              <a:buFont typeface="Arial" panose="020B0604020202020204" pitchFamily="34" charset="0"/>
              <a:buChar char="•"/>
            </a:pPr>
            <a:r>
              <a:rPr lang="en-US" b="0" i="0" dirty="0">
                <a:solidFill>
                  <a:srgbClr val="404041"/>
                </a:solidFill>
                <a:effectLst/>
                <a:latin typeface="effra reg otf"/>
              </a:rPr>
              <a:t>.</a:t>
            </a:r>
          </a:p>
        </p:txBody>
      </p:sp>
      <p:pic>
        <p:nvPicPr>
          <p:cNvPr id="6" name="Picture 5">
            <a:extLst>
              <a:ext uri="{FF2B5EF4-FFF2-40B4-BE49-F238E27FC236}">
                <a16:creationId xmlns:a16="http://schemas.microsoft.com/office/drawing/2014/main" id="{3D451887-B2F6-C67D-0F95-34A121A7C406}"/>
              </a:ext>
            </a:extLst>
          </p:cNvPr>
          <p:cNvPicPr>
            <a:picLocks noChangeAspect="1"/>
          </p:cNvPicPr>
          <p:nvPr/>
        </p:nvPicPr>
        <p:blipFill rotWithShape="1">
          <a:blip r:embed="rId3"/>
          <a:srcRect l="921" t="1047"/>
          <a:stretch/>
        </p:blipFill>
        <p:spPr>
          <a:xfrm>
            <a:off x="0" y="-712381"/>
            <a:ext cx="9303692" cy="6028250"/>
          </a:xfrm>
          <a:prstGeom prst="rect">
            <a:avLst/>
          </a:prstGeom>
        </p:spPr>
      </p:pic>
      <p:sp>
        <p:nvSpPr>
          <p:cNvPr id="2" name="TextBox 1">
            <a:extLst>
              <a:ext uri="{FF2B5EF4-FFF2-40B4-BE49-F238E27FC236}">
                <a16:creationId xmlns:a16="http://schemas.microsoft.com/office/drawing/2014/main" id="{359DC731-2E40-A3BE-94D0-46135C1AC459}"/>
              </a:ext>
            </a:extLst>
          </p:cNvPr>
          <p:cNvSpPr txBox="1"/>
          <p:nvPr/>
        </p:nvSpPr>
        <p:spPr>
          <a:xfrm>
            <a:off x="300542" y="4802943"/>
            <a:ext cx="1535693" cy="188449"/>
          </a:xfrm>
          <a:prstGeom prst="rect">
            <a:avLst/>
          </a:prstGeom>
          <a:noFill/>
        </p:spPr>
        <p:txBody>
          <a:bodyPr wrap="square" rtlCol="0">
            <a:spAutoFit/>
          </a:bodyPr>
          <a:lstStyle/>
          <a:p>
            <a:r>
              <a:rPr lang="en-US" sz="600" dirty="0">
                <a:solidFill>
                  <a:schemeClr val="tx1"/>
                </a:solidFill>
              </a:rPr>
              <a:t>AAQ-Q-06     Revision: 1     27/10/2023</a:t>
            </a:r>
            <a:endParaRPr lang="en-AU" sz="600" dirty="0">
              <a:solidFill>
                <a:schemeClr val="tx1"/>
              </a:solidFill>
            </a:endParaRPr>
          </a:p>
        </p:txBody>
      </p:sp>
    </p:spTree>
    <p:extLst>
      <p:ext uri="{BB962C8B-B14F-4D97-AF65-F5344CB8AC3E}">
        <p14:creationId xmlns:p14="http://schemas.microsoft.com/office/powerpoint/2010/main" val="4004379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4"/>
        <p:cNvGrpSpPr/>
        <p:nvPr/>
      </p:nvGrpSpPr>
      <p:grpSpPr>
        <a:xfrm>
          <a:off x="0" y="0"/>
          <a:ext cx="0" cy="0"/>
          <a:chOff x="0" y="0"/>
          <a:chExt cx="0" cy="0"/>
        </a:xfrm>
      </p:grpSpPr>
      <p:sp>
        <p:nvSpPr>
          <p:cNvPr id="65" name="Google Shape;65;g24254306139_0_0"/>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US" sz="3600" b="1" dirty="0">
                <a:solidFill>
                  <a:srgbClr val="000000"/>
                </a:solidFill>
                <a:latin typeface="Calibri" panose="020F0502020204030204" pitchFamily="34" charset="0"/>
                <a:cs typeface="Calibri" panose="020F0502020204030204" pitchFamily="34" charset="0"/>
              </a:rPr>
              <a:t>AQ Rehab &amp; AQ Health Services</a:t>
            </a:r>
            <a:endParaRPr sz="3420" b="1" dirty="0">
              <a:solidFill>
                <a:srgbClr val="003EA5"/>
              </a:solidFill>
              <a:latin typeface="Calibri" panose="020F0502020204030204" pitchFamily="34" charset="0"/>
              <a:ea typeface="Calibri"/>
              <a:cs typeface="Calibri" panose="020F0502020204030204" pitchFamily="34" charset="0"/>
              <a:sym typeface="Calibri"/>
            </a:endParaRPr>
          </a:p>
        </p:txBody>
      </p:sp>
      <p:sp>
        <p:nvSpPr>
          <p:cNvPr id="67" name="Google Shape;67;g24254306139_0_0"/>
          <p:cNvSpPr txBox="1"/>
          <p:nvPr/>
        </p:nvSpPr>
        <p:spPr>
          <a:xfrm>
            <a:off x="8135025" y="4686300"/>
            <a:ext cx="7992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en-US" sz="1400" i="0" u="none" strike="noStrike" cap="none">
                <a:solidFill>
                  <a:srgbClr val="000000"/>
                </a:solidFill>
                <a:latin typeface="Calibri"/>
                <a:ea typeface="Calibri"/>
                <a:cs typeface="Calibri"/>
                <a:sym typeface="Calibri"/>
              </a:rPr>
              <a:t>27</a:t>
            </a:fld>
            <a:endParaRPr dirty="0">
              <a:latin typeface="Calibri"/>
              <a:ea typeface="Calibri"/>
              <a:cs typeface="Calibri"/>
              <a:sym typeface="Calibri"/>
            </a:endParaRPr>
          </a:p>
        </p:txBody>
      </p:sp>
      <p:graphicFrame>
        <p:nvGraphicFramePr>
          <p:cNvPr id="2" name="Table 1">
            <a:extLst>
              <a:ext uri="{FF2B5EF4-FFF2-40B4-BE49-F238E27FC236}">
                <a16:creationId xmlns:a16="http://schemas.microsoft.com/office/drawing/2014/main" id="{4A6E68C1-787E-C52B-55CC-69E4E37801AB}"/>
              </a:ext>
            </a:extLst>
          </p:cNvPr>
          <p:cNvGraphicFramePr>
            <a:graphicFrameLocks noGrp="1"/>
          </p:cNvGraphicFramePr>
          <p:nvPr>
            <p:extLst>
              <p:ext uri="{D42A27DB-BD31-4B8C-83A1-F6EECF244321}">
                <p14:modId xmlns:p14="http://schemas.microsoft.com/office/powerpoint/2010/main" val="2255331458"/>
              </p:ext>
            </p:extLst>
          </p:nvPr>
        </p:nvGraphicFramePr>
        <p:xfrm>
          <a:off x="425605" y="1055240"/>
          <a:ext cx="8071624" cy="3337560"/>
        </p:xfrm>
        <a:graphic>
          <a:graphicData uri="http://schemas.openxmlformats.org/drawingml/2006/table">
            <a:tbl>
              <a:tblPr firstRow="1" bandRow="1">
                <a:tableStyleId>{0505E3EF-67EA-436B-97B2-0124C06EBD24}</a:tableStyleId>
              </a:tblPr>
              <a:tblGrid>
                <a:gridCol w="4492083">
                  <a:extLst>
                    <a:ext uri="{9D8B030D-6E8A-4147-A177-3AD203B41FA5}">
                      <a16:colId xmlns:a16="http://schemas.microsoft.com/office/drawing/2014/main" val="1983497518"/>
                    </a:ext>
                  </a:extLst>
                </a:gridCol>
                <a:gridCol w="3579541">
                  <a:extLst>
                    <a:ext uri="{9D8B030D-6E8A-4147-A177-3AD203B41FA5}">
                      <a16:colId xmlns:a16="http://schemas.microsoft.com/office/drawing/2014/main" val="2153004971"/>
                    </a:ext>
                  </a:extLst>
                </a:gridCol>
              </a:tblGrid>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u="none" strike="noStrike" cap="none" dirty="0">
                          <a:solidFill>
                            <a:srgbClr val="404041"/>
                          </a:solidFill>
                          <a:effectLst/>
                          <a:latin typeface="Calibri" panose="020F0502020204030204" pitchFamily="34" charset="0"/>
                          <a:cs typeface="Calibri" panose="020F0502020204030204" pitchFamily="34" charset="0"/>
                          <a:sym typeface="Arial"/>
                        </a:rPr>
                        <a:t>Allied health services at home *</a:t>
                      </a:r>
                      <a:endParaRPr lang="en-AU" sz="1400" b="0" i="0" u="none" strike="noStrike" cap="none" dirty="0">
                        <a:solidFill>
                          <a:srgbClr val="404041"/>
                        </a:solidFill>
                        <a:effectLst/>
                        <a:latin typeface="Calibri" panose="020F0502020204030204" pitchFamily="34" charset="0"/>
                        <a:ea typeface="+mn-ea"/>
                        <a:cs typeface="Calibri" panose="020F0502020204030204" pitchFamily="34" charset="0"/>
                        <a:sym typeface="Arial"/>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dirty="0">
                          <a:solidFill>
                            <a:srgbClr val="404041"/>
                          </a:solidFill>
                          <a:effectLst/>
                          <a:latin typeface="Calibri" panose="020F0502020204030204" pitchFamily="34" charset="0"/>
                          <a:cs typeface="Calibri" panose="020F0502020204030204" pitchFamily="34" charset="0"/>
                        </a:rPr>
                        <a:t>Dietary advice and programs</a:t>
                      </a:r>
                      <a:endParaRPr lang="en-US" sz="1400" b="0" i="0" dirty="0">
                        <a:solidFill>
                          <a:srgbClr val="404041"/>
                        </a:solidFill>
                        <a:effectLst/>
                        <a:latin typeface="Calibri" panose="020F0502020204030204" pitchFamily="34" charset="0"/>
                        <a:cs typeface="Calibri" panose="020F0502020204030204" pitchFamily="34" charset="0"/>
                      </a:endParaRPr>
                    </a:p>
                  </a:txBody>
                  <a:tcPr>
                    <a:noFill/>
                  </a:tcPr>
                </a:tc>
                <a:extLst>
                  <a:ext uri="{0D108BD9-81ED-4DB2-BD59-A6C34878D82A}">
                    <a16:rowId xmlns:a16="http://schemas.microsoft.com/office/drawing/2014/main" val="2806509715"/>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dirty="0">
                          <a:solidFill>
                            <a:srgbClr val="404041"/>
                          </a:solidFill>
                          <a:effectLst/>
                          <a:latin typeface="Calibri" panose="020F0502020204030204" pitchFamily="34" charset="0"/>
                          <a:cs typeface="Calibri" panose="020F0502020204030204" pitchFamily="34" charset="0"/>
                        </a:rPr>
                        <a:t>Chronic disease management</a:t>
                      </a:r>
                      <a:endParaRPr lang="en-US" sz="1400" b="0" i="0" dirty="0">
                        <a:solidFill>
                          <a:srgbClr val="404041"/>
                        </a:solidFill>
                        <a:effectLst/>
                        <a:latin typeface="Calibri" panose="020F0502020204030204" pitchFamily="34" charset="0"/>
                        <a:cs typeface="Calibri" panose="020F0502020204030204" pitchFamily="34" charset="0"/>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dirty="0">
                          <a:solidFill>
                            <a:srgbClr val="404041"/>
                          </a:solidFill>
                          <a:effectLst/>
                          <a:latin typeface="Calibri" panose="020F0502020204030204" pitchFamily="34" charset="0"/>
                          <a:cs typeface="Calibri" panose="020F0502020204030204" pitchFamily="34" charset="0"/>
                        </a:rPr>
                        <a:t>Management of swallowing disorders</a:t>
                      </a:r>
                      <a:endParaRPr lang="en-US" sz="1400" b="0" i="0" dirty="0">
                        <a:solidFill>
                          <a:srgbClr val="404041"/>
                        </a:solidFill>
                        <a:effectLst/>
                        <a:latin typeface="Calibri" panose="020F0502020204030204" pitchFamily="34" charset="0"/>
                        <a:cs typeface="Calibri" panose="020F0502020204030204" pitchFamily="34" charset="0"/>
                      </a:endParaRPr>
                    </a:p>
                  </a:txBody>
                  <a:tcPr>
                    <a:noFill/>
                  </a:tcPr>
                </a:tc>
                <a:extLst>
                  <a:ext uri="{0D108BD9-81ED-4DB2-BD59-A6C34878D82A}">
                    <a16:rowId xmlns:a16="http://schemas.microsoft.com/office/drawing/2014/main" val="1052512647"/>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dirty="0">
                          <a:solidFill>
                            <a:srgbClr val="404041"/>
                          </a:solidFill>
                          <a:effectLst/>
                          <a:latin typeface="Calibri" panose="020F0502020204030204" pitchFamily="34" charset="0"/>
                          <a:cs typeface="Calibri" panose="020F0502020204030204" pitchFamily="34" charset="0"/>
                        </a:rPr>
                        <a:t>Cognitive Stimulation Therapy</a:t>
                      </a:r>
                      <a:endParaRPr lang="en-US" sz="1400" b="0" i="0" dirty="0">
                        <a:solidFill>
                          <a:srgbClr val="404041"/>
                        </a:solidFill>
                        <a:effectLst/>
                        <a:latin typeface="Calibri" panose="020F0502020204030204" pitchFamily="34" charset="0"/>
                        <a:cs typeface="Calibri" panose="020F0502020204030204" pitchFamily="34" charset="0"/>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dirty="0">
                          <a:solidFill>
                            <a:srgbClr val="404041"/>
                          </a:solidFill>
                          <a:effectLst/>
                          <a:latin typeface="Calibri" panose="020F0502020204030204" pitchFamily="34" charset="0"/>
                          <a:cs typeface="Calibri" panose="020F0502020204030204" pitchFamily="34" charset="0"/>
                        </a:rPr>
                        <a:t>Management of communication disorders</a:t>
                      </a:r>
                      <a:endParaRPr lang="en-US" sz="1400" b="0" i="0" dirty="0">
                        <a:solidFill>
                          <a:srgbClr val="404041"/>
                        </a:solidFill>
                        <a:effectLst/>
                        <a:latin typeface="Calibri" panose="020F0502020204030204" pitchFamily="34" charset="0"/>
                        <a:cs typeface="Calibri" panose="020F0502020204030204" pitchFamily="34" charset="0"/>
                      </a:endParaRPr>
                    </a:p>
                  </a:txBody>
                  <a:tcPr>
                    <a:noFill/>
                  </a:tcPr>
                </a:tc>
                <a:extLst>
                  <a:ext uri="{0D108BD9-81ED-4DB2-BD59-A6C34878D82A}">
                    <a16:rowId xmlns:a16="http://schemas.microsoft.com/office/drawing/2014/main" val="2173123510"/>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dirty="0">
                          <a:solidFill>
                            <a:srgbClr val="404041"/>
                          </a:solidFill>
                          <a:effectLst/>
                          <a:latin typeface="Calibri" panose="020F0502020204030204" pitchFamily="34" charset="0"/>
                          <a:cs typeface="Calibri" panose="020F0502020204030204" pitchFamily="34" charset="0"/>
                        </a:rPr>
                        <a:t>Music therapy</a:t>
                      </a:r>
                      <a:endParaRPr lang="en-US" sz="1400" b="0" i="0" dirty="0">
                        <a:solidFill>
                          <a:srgbClr val="404041"/>
                        </a:solidFill>
                        <a:effectLst/>
                        <a:latin typeface="Calibri" panose="020F0502020204030204" pitchFamily="34" charset="0"/>
                        <a:cs typeface="Calibri" panose="020F0502020204030204" pitchFamily="34" charset="0"/>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dirty="0">
                          <a:solidFill>
                            <a:srgbClr val="404041"/>
                          </a:solidFill>
                          <a:effectLst/>
                          <a:latin typeface="Calibri" panose="020F0502020204030204" pitchFamily="34" charset="0"/>
                          <a:cs typeface="Calibri" panose="020F0502020204030204" pitchFamily="34" charset="0"/>
                        </a:rPr>
                        <a:t>Tai chi classes</a:t>
                      </a:r>
                      <a:endParaRPr lang="en-US" sz="1400" b="0" i="0" dirty="0">
                        <a:solidFill>
                          <a:srgbClr val="404041"/>
                        </a:solidFill>
                        <a:effectLst/>
                        <a:latin typeface="Calibri" panose="020F0502020204030204" pitchFamily="34" charset="0"/>
                        <a:cs typeface="Calibri" panose="020F0502020204030204" pitchFamily="34" charset="0"/>
                      </a:endParaRPr>
                    </a:p>
                  </a:txBody>
                  <a:tcPr>
                    <a:noFill/>
                  </a:tcPr>
                </a:tc>
                <a:extLst>
                  <a:ext uri="{0D108BD9-81ED-4DB2-BD59-A6C34878D82A}">
                    <a16:rowId xmlns:a16="http://schemas.microsoft.com/office/drawing/2014/main" val="2404931840"/>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dirty="0">
                          <a:solidFill>
                            <a:srgbClr val="404041"/>
                          </a:solidFill>
                          <a:effectLst/>
                          <a:latin typeface="Calibri" panose="020F0502020204030204" pitchFamily="34" charset="0"/>
                          <a:cs typeface="Calibri" panose="020F0502020204030204" pitchFamily="34" charset="0"/>
                        </a:rPr>
                        <a:t>Falls prevention program</a:t>
                      </a:r>
                      <a:endParaRPr lang="en-US" sz="1400" b="0" i="0" dirty="0">
                        <a:solidFill>
                          <a:srgbClr val="404041"/>
                        </a:solidFill>
                        <a:effectLst/>
                        <a:latin typeface="Calibri" panose="020F0502020204030204" pitchFamily="34" charset="0"/>
                        <a:cs typeface="Calibri" panose="020F0502020204030204" pitchFamily="34" charset="0"/>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dirty="0">
                          <a:solidFill>
                            <a:srgbClr val="404041"/>
                          </a:solidFill>
                          <a:effectLst/>
                          <a:latin typeface="Calibri" panose="020F0502020204030204" pitchFamily="34" charset="0"/>
                          <a:cs typeface="Calibri" panose="020F0502020204030204" pitchFamily="34" charset="0"/>
                        </a:rPr>
                        <a:t>Hydrotherapy classes</a:t>
                      </a:r>
                      <a:endParaRPr lang="en-US" sz="1400" b="0" i="0" dirty="0">
                        <a:solidFill>
                          <a:srgbClr val="404041"/>
                        </a:solidFill>
                        <a:effectLst/>
                        <a:latin typeface="Calibri" panose="020F0502020204030204" pitchFamily="34" charset="0"/>
                        <a:cs typeface="Calibri" panose="020F0502020204030204" pitchFamily="34" charset="0"/>
                      </a:endParaRPr>
                    </a:p>
                  </a:txBody>
                  <a:tcPr>
                    <a:noFill/>
                  </a:tcPr>
                </a:tc>
                <a:extLst>
                  <a:ext uri="{0D108BD9-81ED-4DB2-BD59-A6C34878D82A}">
                    <a16:rowId xmlns:a16="http://schemas.microsoft.com/office/drawing/2014/main" val="2151020068"/>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dirty="0">
                          <a:solidFill>
                            <a:srgbClr val="404041"/>
                          </a:solidFill>
                          <a:effectLst/>
                          <a:latin typeface="Calibri" panose="020F0502020204030204" pitchFamily="34" charset="0"/>
                          <a:cs typeface="Calibri" panose="020F0502020204030204" pitchFamily="34" charset="0"/>
                        </a:rPr>
                        <a:t>Assistive aid prescriptions (i.e., walkers, wheelchairs)</a:t>
                      </a:r>
                      <a:endParaRPr lang="en-US" sz="1400" b="0" i="0" dirty="0">
                        <a:solidFill>
                          <a:srgbClr val="404041"/>
                        </a:solidFill>
                        <a:effectLst/>
                        <a:latin typeface="Calibri" panose="020F0502020204030204" pitchFamily="34" charset="0"/>
                        <a:cs typeface="Calibri" panose="020F0502020204030204" pitchFamily="34" charset="0"/>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dirty="0">
                          <a:solidFill>
                            <a:srgbClr val="404041"/>
                          </a:solidFill>
                          <a:effectLst/>
                          <a:latin typeface="Calibri" panose="020F0502020204030204" pitchFamily="34" charset="0"/>
                          <a:cs typeface="Calibri" panose="020F0502020204030204" pitchFamily="34" charset="0"/>
                        </a:rPr>
                        <a:t>Home exercise programs</a:t>
                      </a:r>
                      <a:endParaRPr lang="en-US" sz="1400" b="0" i="0" dirty="0">
                        <a:solidFill>
                          <a:srgbClr val="404041"/>
                        </a:solidFill>
                        <a:effectLst/>
                        <a:latin typeface="Calibri" panose="020F0502020204030204" pitchFamily="34" charset="0"/>
                        <a:cs typeface="Calibri" panose="020F0502020204030204" pitchFamily="34" charset="0"/>
                      </a:endParaRPr>
                    </a:p>
                  </a:txBody>
                  <a:tcPr>
                    <a:noFill/>
                  </a:tcPr>
                </a:tc>
                <a:extLst>
                  <a:ext uri="{0D108BD9-81ED-4DB2-BD59-A6C34878D82A}">
                    <a16:rowId xmlns:a16="http://schemas.microsoft.com/office/drawing/2014/main" val="3212845439"/>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dirty="0">
                          <a:solidFill>
                            <a:srgbClr val="404041"/>
                          </a:solidFill>
                          <a:effectLst/>
                          <a:latin typeface="Calibri" panose="020F0502020204030204" pitchFamily="34" charset="0"/>
                          <a:cs typeface="Calibri" panose="020F0502020204030204" pitchFamily="34" charset="0"/>
                        </a:rPr>
                        <a:t>Rehabilitation (post- stroke, brain injury, hospitalisation)</a:t>
                      </a:r>
                      <a:endParaRPr lang="en-US" sz="1400" b="0" i="0" dirty="0">
                        <a:solidFill>
                          <a:srgbClr val="404041"/>
                        </a:solidFill>
                        <a:effectLst/>
                        <a:latin typeface="Calibri" panose="020F0502020204030204" pitchFamily="34" charset="0"/>
                        <a:cs typeface="Calibri" panose="020F0502020204030204" pitchFamily="34" charset="0"/>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dirty="0">
                          <a:solidFill>
                            <a:srgbClr val="404041"/>
                          </a:solidFill>
                          <a:effectLst/>
                          <a:latin typeface="Calibri" panose="020F0502020204030204" pitchFamily="34" charset="0"/>
                          <a:cs typeface="Calibri" panose="020F0502020204030204" pitchFamily="34" charset="0"/>
                        </a:rPr>
                        <a:t>Dementia Telecare and Telehealth options</a:t>
                      </a:r>
                      <a:endParaRPr lang="en-US" sz="1400" b="0" i="0" dirty="0">
                        <a:solidFill>
                          <a:srgbClr val="404041"/>
                        </a:solidFill>
                        <a:effectLst/>
                        <a:latin typeface="Calibri" panose="020F0502020204030204" pitchFamily="34" charset="0"/>
                        <a:cs typeface="Calibri" panose="020F0502020204030204" pitchFamily="34" charset="0"/>
                      </a:endParaRPr>
                    </a:p>
                  </a:txBody>
                  <a:tcPr>
                    <a:noFill/>
                  </a:tcPr>
                </a:tc>
                <a:extLst>
                  <a:ext uri="{0D108BD9-81ED-4DB2-BD59-A6C34878D82A}">
                    <a16:rowId xmlns:a16="http://schemas.microsoft.com/office/drawing/2014/main" val="3419532365"/>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dirty="0">
                          <a:solidFill>
                            <a:srgbClr val="404041"/>
                          </a:solidFill>
                          <a:effectLst/>
                          <a:latin typeface="Calibri" panose="020F0502020204030204" pitchFamily="34" charset="0"/>
                          <a:cs typeface="Calibri" panose="020F0502020204030204" pitchFamily="34" charset="0"/>
                        </a:rPr>
                        <a:t>Memory screening and cognitive assessments</a:t>
                      </a:r>
                      <a:endParaRPr lang="en-US" sz="1400" b="0" i="0" dirty="0">
                        <a:solidFill>
                          <a:srgbClr val="404041"/>
                        </a:solidFill>
                        <a:effectLst/>
                        <a:latin typeface="Calibri" panose="020F0502020204030204" pitchFamily="34" charset="0"/>
                        <a:cs typeface="Calibri" panose="020F0502020204030204" pitchFamily="34" charset="0"/>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dirty="0">
                          <a:solidFill>
                            <a:srgbClr val="404041"/>
                          </a:solidFill>
                          <a:effectLst/>
                          <a:latin typeface="Calibri" panose="020F0502020204030204" pitchFamily="34" charset="0"/>
                          <a:cs typeface="Calibri" panose="020F0502020204030204" pitchFamily="34" charset="0"/>
                        </a:rPr>
                        <a:t>Foot care</a:t>
                      </a:r>
                      <a:endParaRPr lang="en-US" sz="1400" b="0" i="0" dirty="0">
                        <a:solidFill>
                          <a:srgbClr val="404041"/>
                        </a:solidFill>
                        <a:effectLst/>
                        <a:latin typeface="Calibri" panose="020F0502020204030204" pitchFamily="34" charset="0"/>
                        <a:cs typeface="Calibri" panose="020F0502020204030204" pitchFamily="34" charset="0"/>
                      </a:endParaRPr>
                    </a:p>
                  </a:txBody>
                  <a:tcPr>
                    <a:noFill/>
                  </a:tcPr>
                </a:tc>
                <a:extLst>
                  <a:ext uri="{0D108BD9-81ED-4DB2-BD59-A6C34878D82A}">
                    <a16:rowId xmlns:a16="http://schemas.microsoft.com/office/drawing/2014/main" val="1930213553"/>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dirty="0">
                          <a:solidFill>
                            <a:srgbClr val="404041"/>
                          </a:solidFill>
                          <a:effectLst/>
                          <a:latin typeface="Calibri" panose="020F0502020204030204" pitchFamily="34" charset="0"/>
                          <a:cs typeface="Calibri" panose="020F0502020204030204" pitchFamily="34" charset="0"/>
                        </a:rPr>
                        <a:t>Pain management</a:t>
                      </a:r>
                      <a:endParaRPr lang="en-US" sz="1400" b="0" i="0" dirty="0">
                        <a:solidFill>
                          <a:srgbClr val="404041"/>
                        </a:solidFill>
                        <a:effectLst/>
                        <a:latin typeface="Calibri" panose="020F0502020204030204" pitchFamily="34" charset="0"/>
                        <a:cs typeface="Calibri" panose="020F0502020204030204" pitchFamily="34" charset="0"/>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dirty="0">
                          <a:solidFill>
                            <a:srgbClr val="404041"/>
                          </a:solidFill>
                          <a:effectLst/>
                          <a:latin typeface="Calibri" panose="020F0502020204030204" pitchFamily="34" charset="0"/>
                          <a:cs typeface="Calibri" panose="020F0502020204030204" pitchFamily="34" charset="0"/>
                        </a:rPr>
                        <a:t>Home modifications</a:t>
                      </a:r>
                      <a:endParaRPr lang="en-US" sz="1400" b="0" i="0" dirty="0">
                        <a:solidFill>
                          <a:srgbClr val="404041"/>
                        </a:solidFill>
                        <a:effectLst/>
                        <a:latin typeface="Calibri" panose="020F0502020204030204" pitchFamily="34" charset="0"/>
                        <a:cs typeface="Calibri" panose="020F0502020204030204" pitchFamily="34" charset="0"/>
                      </a:endParaRPr>
                    </a:p>
                  </a:txBody>
                  <a:tcPr>
                    <a:noFill/>
                  </a:tcPr>
                </a:tc>
                <a:extLst>
                  <a:ext uri="{0D108BD9-81ED-4DB2-BD59-A6C34878D82A}">
                    <a16:rowId xmlns:a16="http://schemas.microsoft.com/office/drawing/2014/main" val="2288024773"/>
                  </a:ext>
                </a:extLst>
              </a:tr>
            </a:tbl>
          </a:graphicData>
        </a:graphic>
      </p:graphicFrame>
      <p:sp>
        <p:nvSpPr>
          <p:cNvPr id="4" name="TextBox 3">
            <a:extLst>
              <a:ext uri="{FF2B5EF4-FFF2-40B4-BE49-F238E27FC236}">
                <a16:creationId xmlns:a16="http://schemas.microsoft.com/office/drawing/2014/main" id="{183EAF6C-571C-041F-4EDC-B60B1DB1682A}"/>
              </a:ext>
            </a:extLst>
          </p:cNvPr>
          <p:cNvSpPr txBox="1"/>
          <p:nvPr/>
        </p:nvSpPr>
        <p:spPr>
          <a:xfrm>
            <a:off x="414454" y="4429917"/>
            <a:ext cx="7997893" cy="246221"/>
          </a:xfrm>
          <a:prstGeom prst="rect">
            <a:avLst/>
          </a:prstGeom>
          <a:noFill/>
        </p:spPr>
        <p:txBody>
          <a:bodyPr wrap="square">
            <a:spAutoFit/>
          </a:bodyPr>
          <a:lstStyle/>
          <a:p>
            <a:r>
              <a:rPr lang="en-US" sz="1000" b="0" i="0" dirty="0">
                <a:solidFill>
                  <a:srgbClr val="404041"/>
                </a:solidFill>
                <a:effectLst/>
                <a:latin typeface="Calibri" panose="020F0502020204030204" pitchFamily="34" charset="0"/>
                <a:cs typeface="Calibri" panose="020F0502020204030204" pitchFamily="34" charset="0"/>
              </a:rPr>
              <a:t>* For example, </a:t>
            </a:r>
            <a:r>
              <a:rPr lang="en-US" sz="1000" b="0" i="0" u="none" strike="noStrike" cap="none" dirty="0">
                <a:solidFill>
                  <a:srgbClr val="404041"/>
                </a:solidFill>
                <a:effectLst/>
                <a:latin typeface="Calibri" panose="020F0502020204030204" pitchFamily="34" charset="0"/>
                <a:ea typeface="+mn-ea"/>
                <a:cs typeface="Calibri" panose="020F0502020204030204" pitchFamily="34" charset="0"/>
                <a:sym typeface="Arial"/>
              </a:rPr>
              <a:t>Physiotherapy, Exercise Physiology, Occupational Therapy, Speech Pathology, Dietetics and Podiatry may be available</a:t>
            </a:r>
            <a:r>
              <a:rPr lang="en-US" sz="1000" b="0" i="0" dirty="0">
                <a:solidFill>
                  <a:srgbClr val="404041"/>
                </a:solidFill>
                <a:effectLst/>
                <a:latin typeface="Calibri" panose="020F0502020204030204" pitchFamily="34" charset="0"/>
                <a:cs typeface="Calibri" panose="020F0502020204030204" pitchFamily="34" charset="0"/>
              </a:rPr>
              <a:t> </a:t>
            </a:r>
            <a:endParaRPr lang="en-AU" sz="10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869EF64F-B395-B1B5-7E88-121D29343204}"/>
              </a:ext>
            </a:extLst>
          </p:cNvPr>
          <p:cNvSpPr txBox="1"/>
          <p:nvPr/>
        </p:nvSpPr>
        <p:spPr>
          <a:xfrm>
            <a:off x="300542" y="4802943"/>
            <a:ext cx="1535693" cy="188449"/>
          </a:xfrm>
          <a:prstGeom prst="rect">
            <a:avLst/>
          </a:prstGeom>
          <a:noFill/>
        </p:spPr>
        <p:txBody>
          <a:bodyPr wrap="square" rtlCol="0">
            <a:spAutoFit/>
          </a:bodyPr>
          <a:lstStyle/>
          <a:p>
            <a:r>
              <a:rPr lang="en-US" sz="600" dirty="0">
                <a:solidFill>
                  <a:schemeClr val="bg1"/>
                </a:solidFill>
              </a:rPr>
              <a:t>AAQ-Q-06     Revision: 1     27/10/2023</a:t>
            </a:r>
            <a:endParaRPr lang="en-AU" sz="600" dirty="0">
              <a:solidFill>
                <a:schemeClr val="bg1"/>
              </a:solidFill>
            </a:endParaRPr>
          </a:p>
        </p:txBody>
      </p:sp>
    </p:spTree>
    <p:extLst>
      <p:ext uri="{BB962C8B-B14F-4D97-AF65-F5344CB8AC3E}">
        <p14:creationId xmlns:p14="http://schemas.microsoft.com/office/powerpoint/2010/main" val="1662208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4"/>
        <p:cNvGrpSpPr/>
        <p:nvPr/>
      </p:nvGrpSpPr>
      <p:grpSpPr>
        <a:xfrm>
          <a:off x="0" y="0"/>
          <a:ext cx="0" cy="0"/>
          <a:chOff x="0" y="0"/>
          <a:chExt cx="0" cy="0"/>
        </a:xfrm>
      </p:grpSpPr>
      <p:sp>
        <p:nvSpPr>
          <p:cNvPr id="65" name="Google Shape;65;g24254306139_0_0"/>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US" sz="3600" dirty="0">
                <a:solidFill>
                  <a:srgbClr val="000000"/>
                </a:solidFill>
                <a:latin typeface="Calibri"/>
                <a:cs typeface="Calibri"/>
              </a:rPr>
              <a:t>Rehabilitation &amp; Allied Health</a:t>
            </a:r>
            <a:endParaRPr sz="3420" b="1" dirty="0">
              <a:solidFill>
                <a:srgbClr val="003EA5"/>
              </a:solidFill>
              <a:latin typeface="Calibri"/>
              <a:ea typeface="Calibri"/>
              <a:cs typeface="Calibri"/>
              <a:sym typeface="Calibri"/>
            </a:endParaRPr>
          </a:p>
        </p:txBody>
      </p:sp>
      <p:sp>
        <p:nvSpPr>
          <p:cNvPr id="67" name="Google Shape;67;g24254306139_0_0"/>
          <p:cNvSpPr txBox="1"/>
          <p:nvPr/>
        </p:nvSpPr>
        <p:spPr>
          <a:xfrm>
            <a:off x="8135025" y="4686300"/>
            <a:ext cx="7992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en-US" sz="1400" i="0" u="none" strike="noStrike" cap="none">
                <a:solidFill>
                  <a:srgbClr val="000000"/>
                </a:solidFill>
                <a:latin typeface="Calibri"/>
                <a:ea typeface="Calibri"/>
                <a:cs typeface="Calibri"/>
                <a:sym typeface="Calibri"/>
              </a:rPr>
              <a:t>28</a:t>
            </a:fld>
            <a:endParaRPr dirty="0">
              <a:latin typeface="Calibri"/>
              <a:ea typeface="Calibri"/>
              <a:cs typeface="Calibri"/>
              <a:sym typeface="Calibri"/>
            </a:endParaRPr>
          </a:p>
        </p:txBody>
      </p:sp>
      <p:sp>
        <p:nvSpPr>
          <p:cNvPr id="3" name="Text Placeholder 2">
            <a:extLst>
              <a:ext uri="{FF2B5EF4-FFF2-40B4-BE49-F238E27FC236}">
                <a16:creationId xmlns:a16="http://schemas.microsoft.com/office/drawing/2014/main" id="{3D1B66D7-38BA-65C0-3589-C275CCF1A501}"/>
              </a:ext>
            </a:extLst>
          </p:cNvPr>
          <p:cNvSpPr>
            <a:spLocks noGrp="1"/>
          </p:cNvSpPr>
          <p:nvPr>
            <p:ph type="body" idx="1"/>
          </p:nvPr>
        </p:nvSpPr>
        <p:spPr/>
        <p:txBody>
          <a:bodyPr/>
          <a:lstStyle/>
          <a:p>
            <a:endParaRPr lang="en-AU" dirty="0"/>
          </a:p>
        </p:txBody>
      </p:sp>
      <p:pic>
        <p:nvPicPr>
          <p:cNvPr id="2" name="Picture 1">
            <a:extLst>
              <a:ext uri="{FF2B5EF4-FFF2-40B4-BE49-F238E27FC236}">
                <a16:creationId xmlns:a16="http://schemas.microsoft.com/office/drawing/2014/main" id="{9F98D760-96DC-212C-D4E2-A15500484096}"/>
              </a:ext>
            </a:extLst>
          </p:cNvPr>
          <p:cNvPicPr>
            <a:picLocks noChangeAspect="1"/>
          </p:cNvPicPr>
          <p:nvPr/>
        </p:nvPicPr>
        <p:blipFill rotWithShape="1">
          <a:blip r:embed="rId3"/>
          <a:srcRect l="3288" t="1425" r="511"/>
          <a:stretch/>
        </p:blipFill>
        <p:spPr>
          <a:xfrm>
            <a:off x="0" y="0"/>
            <a:ext cx="9144000" cy="5218981"/>
          </a:xfrm>
          <a:prstGeom prst="rect">
            <a:avLst/>
          </a:prstGeom>
        </p:spPr>
      </p:pic>
      <p:sp>
        <p:nvSpPr>
          <p:cNvPr id="4" name="TextBox 3">
            <a:extLst>
              <a:ext uri="{FF2B5EF4-FFF2-40B4-BE49-F238E27FC236}">
                <a16:creationId xmlns:a16="http://schemas.microsoft.com/office/drawing/2014/main" id="{E1D2D20B-952D-7568-21E2-EF272A4A795F}"/>
              </a:ext>
            </a:extLst>
          </p:cNvPr>
          <p:cNvSpPr txBox="1"/>
          <p:nvPr/>
        </p:nvSpPr>
        <p:spPr>
          <a:xfrm>
            <a:off x="300542" y="4802943"/>
            <a:ext cx="1535693" cy="188449"/>
          </a:xfrm>
          <a:prstGeom prst="rect">
            <a:avLst/>
          </a:prstGeom>
          <a:noFill/>
        </p:spPr>
        <p:txBody>
          <a:bodyPr wrap="square" rtlCol="0">
            <a:spAutoFit/>
          </a:bodyPr>
          <a:lstStyle/>
          <a:p>
            <a:r>
              <a:rPr lang="en-US" sz="600" dirty="0">
                <a:solidFill>
                  <a:schemeClr val="tx1"/>
                </a:solidFill>
              </a:rPr>
              <a:t>AAQ-Q-06     Revision: 1     27/10/2023</a:t>
            </a:r>
            <a:endParaRPr lang="en-AU" sz="600" dirty="0">
              <a:solidFill>
                <a:schemeClr val="tx1"/>
              </a:solidFill>
            </a:endParaRPr>
          </a:p>
        </p:txBody>
      </p:sp>
    </p:spTree>
    <p:extLst>
      <p:ext uri="{BB962C8B-B14F-4D97-AF65-F5344CB8AC3E}">
        <p14:creationId xmlns:p14="http://schemas.microsoft.com/office/powerpoint/2010/main" val="3336174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3EA5"/>
        </a:solidFill>
        <a:effectLst/>
      </p:bgPr>
    </p:bg>
    <p:spTree>
      <p:nvGrpSpPr>
        <p:cNvPr id="1" name="Shape 72"/>
        <p:cNvGrpSpPr/>
        <p:nvPr/>
      </p:nvGrpSpPr>
      <p:grpSpPr>
        <a:xfrm>
          <a:off x="0" y="0"/>
          <a:ext cx="0" cy="0"/>
          <a:chOff x="0" y="0"/>
          <a:chExt cx="0" cy="0"/>
        </a:xfrm>
      </p:grpSpPr>
      <p:sp>
        <p:nvSpPr>
          <p:cNvPr id="73" name="Google Shape;73;g27bda9766bb_0_5"/>
          <p:cNvSpPr/>
          <p:nvPr/>
        </p:nvSpPr>
        <p:spPr>
          <a:xfrm>
            <a:off x="699850" y="3837207"/>
            <a:ext cx="51609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FFFFFF"/>
                </a:solidFill>
                <a:latin typeface="Calibri"/>
                <a:ea typeface="Calibri"/>
                <a:cs typeface="Calibri"/>
                <a:sym typeface="Calibri"/>
              </a:rPr>
              <a:t>47 Tryon Street, Upper Mt Gravatt, Queensland 4122</a:t>
            </a:r>
            <a:endParaRPr sz="2800" b="0" i="0" u="none" strike="noStrike" cap="none" dirty="0">
              <a:solidFill>
                <a:srgbClr val="FFFFFF"/>
              </a:solidFill>
              <a:latin typeface="Calibri"/>
              <a:ea typeface="Calibri"/>
              <a:cs typeface="Calibri"/>
              <a:sym typeface="Calibri"/>
            </a:endParaRPr>
          </a:p>
        </p:txBody>
      </p:sp>
      <p:sp>
        <p:nvSpPr>
          <p:cNvPr id="74" name="Google Shape;74;g27bda9766bb_0_5"/>
          <p:cNvSpPr/>
          <p:nvPr/>
        </p:nvSpPr>
        <p:spPr>
          <a:xfrm>
            <a:off x="247500" y="2872674"/>
            <a:ext cx="5769900" cy="322384"/>
          </a:xfrm>
          <a:prstGeom prst="rect">
            <a:avLst/>
          </a:prstGeom>
          <a:noFill/>
          <a:ln>
            <a:noFill/>
          </a:ln>
        </p:spPr>
        <p:txBody>
          <a:bodyPr spcFirstLastPara="1" wrap="square" lIns="91425" tIns="45700" rIns="91425" bIns="45700" anchor="t" anchorCtr="0">
            <a:noAutofit/>
          </a:bodyPr>
          <a:lstStyle/>
          <a:p>
            <a:pPr marL="457200" marR="0" lvl="0" indent="-330200" algn="l" rtl="0">
              <a:lnSpc>
                <a:spcPct val="100000"/>
              </a:lnSpc>
              <a:spcBef>
                <a:spcPts val="0"/>
              </a:spcBef>
              <a:spcAft>
                <a:spcPts val="0"/>
              </a:spcAft>
              <a:buClr>
                <a:srgbClr val="FFFFFF"/>
              </a:buClr>
              <a:buSzPts val="1600"/>
              <a:buFont typeface="Calibri"/>
              <a:buChar char="●"/>
            </a:pPr>
            <a:r>
              <a:rPr lang="en-US" sz="1600" b="0" i="0" u="none" strike="noStrike" cap="none" dirty="0">
                <a:solidFill>
                  <a:srgbClr val="FFFFFF"/>
                </a:solidFill>
                <a:latin typeface="Calibri"/>
                <a:ea typeface="Calibri"/>
                <a:cs typeface="Calibri"/>
                <a:sym typeface="Calibri"/>
              </a:rPr>
              <a:t>Dementia Help Line:</a:t>
            </a:r>
            <a:r>
              <a:rPr lang="en-US" sz="1600" dirty="0">
                <a:solidFill>
                  <a:srgbClr val="FFFFFF"/>
                </a:solidFill>
                <a:latin typeface="Calibri"/>
                <a:ea typeface="Calibri"/>
                <a:cs typeface="Calibri"/>
                <a:sym typeface="Calibri"/>
              </a:rPr>
              <a:t>  </a:t>
            </a:r>
            <a:r>
              <a:rPr lang="en-US" sz="1600" b="0" i="0" u="none" strike="noStrike" cap="none" dirty="0">
                <a:solidFill>
                  <a:srgbClr val="FFFFFF"/>
                </a:solidFill>
                <a:latin typeface="Calibri"/>
                <a:ea typeface="Calibri"/>
                <a:cs typeface="Calibri"/>
                <a:sym typeface="Calibri"/>
              </a:rPr>
              <a:t>1800 639 331</a:t>
            </a:r>
            <a:endParaRPr sz="1400" b="0" i="0" u="none" strike="noStrike" cap="none" dirty="0">
              <a:solidFill>
                <a:srgbClr val="FFFFFF"/>
              </a:solidFill>
              <a:latin typeface="Calibri"/>
              <a:ea typeface="Calibri"/>
              <a:cs typeface="Calibri"/>
              <a:sym typeface="Calibri"/>
            </a:endParaRPr>
          </a:p>
        </p:txBody>
      </p:sp>
      <p:sp>
        <p:nvSpPr>
          <p:cNvPr id="75" name="Google Shape;75;g27bda9766bb_0_5"/>
          <p:cNvSpPr txBox="1">
            <a:spLocks noGrp="1"/>
          </p:cNvSpPr>
          <p:nvPr>
            <p:ph type="ctrTitle" idx="4294967295"/>
          </p:nvPr>
        </p:nvSpPr>
        <p:spPr>
          <a:xfrm>
            <a:off x="364350" y="1439535"/>
            <a:ext cx="4843200" cy="696960"/>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rgbClr val="164575"/>
              </a:buClr>
              <a:buSzPts val="4600"/>
              <a:buFont typeface="Calibri"/>
              <a:buNone/>
            </a:pPr>
            <a:r>
              <a:rPr lang="en-US" sz="3200" b="1" i="0" u="none" strike="noStrike" cap="none" dirty="0">
                <a:solidFill>
                  <a:srgbClr val="F6B833"/>
                </a:solidFill>
                <a:latin typeface="Calibri"/>
                <a:ea typeface="Calibri"/>
                <a:cs typeface="Calibri"/>
                <a:sym typeface="Calibri"/>
              </a:rPr>
              <a:t>Alzheimer’s Queensland</a:t>
            </a:r>
            <a:endParaRPr sz="3200" b="1" i="0" u="none" strike="noStrike" cap="none" dirty="0">
              <a:solidFill>
                <a:srgbClr val="F6B833"/>
              </a:solidFill>
              <a:latin typeface="Calibri"/>
              <a:ea typeface="Calibri"/>
              <a:cs typeface="Calibri"/>
              <a:sym typeface="Calibri"/>
            </a:endParaRPr>
          </a:p>
        </p:txBody>
      </p:sp>
      <p:sp>
        <p:nvSpPr>
          <p:cNvPr id="76" name="Google Shape;76;g27bda9766bb_0_5"/>
          <p:cNvSpPr/>
          <p:nvPr/>
        </p:nvSpPr>
        <p:spPr>
          <a:xfrm>
            <a:off x="378250" y="3837213"/>
            <a:ext cx="321600" cy="36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F6B833"/>
                </a:solidFill>
                <a:latin typeface="Calibri"/>
                <a:ea typeface="Calibri"/>
                <a:cs typeface="Calibri"/>
                <a:sym typeface="Calibri"/>
              </a:rPr>
              <a:t>A</a:t>
            </a:r>
            <a:endParaRPr sz="2800" b="0" i="0" u="none" strike="noStrike" cap="none" dirty="0">
              <a:solidFill>
                <a:srgbClr val="F6B833"/>
              </a:solidFill>
              <a:latin typeface="Calibri"/>
              <a:ea typeface="Calibri"/>
              <a:cs typeface="Calibri"/>
              <a:sym typeface="Calibri"/>
            </a:endParaRPr>
          </a:p>
        </p:txBody>
      </p:sp>
      <p:sp>
        <p:nvSpPr>
          <p:cNvPr id="77" name="Google Shape;77;g27bda9766bb_0_5"/>
          <p:cNvSpPr/>
          <p:nvPr/>
        </p:nvSpPr>
        <p:spPr>
          <a:xfrm>
            <a:off x="699850" y="2196080"/>
            <a:ext cx="1958100" cy="440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FFFFFF"/>
                </a:solidFill>
                <a:latin typeface="Calibri"/>
                <a:ea typeface="Calibri"/>
                <a:cs typeface="Calibri"/>
                <a:sym typeface="Calibri"/>
              </a:rPr>
              <a:t>07 3422 3000</a:t>
            </a:r>
            <a:endParaRPr sz="2800" b="0" i="0" u="none" strike="noStrike" cap="none" dirty="0">
              <a:solidFill>
                <a:srgbClr val="FFFFFF"/>
              </a:solidFill>
              <a:latin typeface="Calibri"/>
              <a:ea typeface="Calibri"/>
              <a:cs typeface="Calibri"/>
              <a:sym typeface="Calibri"/>
            </a:endParaRPr>
          </a:p>
        </p:txBody>
      </p:sp>
      <p:sp>
        <p:nvSpPr>
          <p:cNvPr id="78" name="Google Shape;78;g27bda9766bb_0_5"/>
          <p:cNvSpPr/>
          <p:nvPr/>
        </p:nvSpPr>
        <p:spPr>
          <a:xfrm>
            <a:off x="378250" y="2224445"/>
            <a:ext cx="321600" cy="40359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F6B833"/>
                </a:solidFill>
                <a:latin typeface="Calibri"/>
                <a:ea typeface="Calibri"/>
                <a:cs typeface="Calibri"/>
                <a:sym typeface="Calibri"/>
              </a:rPr>
              <a:t>T</a:t>
            </a:r>
            <a:endParaRPr sz="2800" b="0" i="0" u="none" strike="noStrike" cap="none" dirty="0">
              <a:solidFill>
                <a:srgbClr val="F6B833"/>
              </a:solidFill>
              <a:latin typeface="Calibri"/>
              <a:ea typeface="Calibri"/>
              <a:cs typeface="Calibri"/>
              <a:sym typeface="Calibri"/>
            </a:endParaRPr>
          </a:p>
        </p:txBody>
      </p:sp>
      <p:sp>
        <p:nvSpPr>
          <p:cNvPr id="79" name="Google Shape;79;g27bda9766bb_0_5"/>
          <p:cNvSpPr/>
          <p:nvPr/>
        </p:nvSpPr>
        <p:spPr>
          <a:xfrm>
            <a:off x="378250" y="2489018"/>
            <a:ext cx="321600" cy="36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F6B833"/>
                </a:solidFill>
                <a:latin typeface="Calibri"/>
                <a:ea typeface="Calibri"/>
                <a:cs typeface="Calibri"/>
                <a:sym typeface="Calibri"/>
              </a:rPr>
              <a:t>F</a:t>
            </a:r>
            <a:endParaRPr sz="2800" b="0" i="0" u="none" strike="noStrike" cap="none" dirty="0">
              <a:solidFill>
                <a:srgbClr val="F6B833"/>
              </a:solidFill>
              <a:latin typeface="Calibri"/>
              <a:ea typeface="Calibri"/>
              <a:cs typeface="Calibri"/>
              <a:sym typeface="Calibri"/>
            </a:endParaRPr>
          </a:p>
        </p:txBody>
      </p:sp>
      <p:sp>
        <p:nvSpPr>
          <p:cNvPr id="80" name="Google Shape;80;g27bda9766bb_0_5"/>
          <p:cNvSpPr/>
          <p:nvPr/>
        </p:nvSpPr>
        <p:spPr>
          <a:xfrm>
            <a:off x="699850" y="2472368"/>
            <a:ext cx="19581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FFFFFF"/>
                </a:solidFill>
                <a:latin typeface="Calibri"/>
                <a:ea typeface="Calibri"/>
                <a:cs typeface="Calibri"/>
                <a:sym typeface="Calibri"/>
              </a:rPr>
              <a:t>07 3343 2557</a:t>
            </a:r>
            <a:endParaRPr sz="2800" b="0" i="0" u="none" strike="noStrike" cap="none" dirty="0">
              <a:solidFill>
                <a:srgbClr val="FFFFFF"/>
              </a:solidFill>
              <a:latin typeface="Calibri"/>
              <a:ea typeface="Calibri"/>
              <a:cs typeface="Calibri"/>
              <a:sym typeface="Calibri"/>
            </a:endParaRPr>
          </a:p>
        </p:txBody>
      </p:sp>
      <p:sp>
        <p:nvSpPr>
          <p:cNvPr id="81" name="Google Shape;81;g27bda9766bb_0_5"/>
          <p:cNvSpPr/>
          <p:nvPr/>
        </p:nvSpPr>
        <p:spPr>
          <a:xfrm>
            <a:off x="699850" y="4336720"/>
            <a:ext cx="51609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FFFFFF"/>
                </a:solidFill>
                <a:latin typeface="Calibri"/>
                <a:ea typeface="Calibri"/>
                <a:cs typeface="Calibri"/>
                <a:sym typeface="Calibri"/>
              </a:rPr>
              <a:t>www.alzheimersonline.org</a:t>
            </a:r>
            <a:endParaRPr sz="1600" b="0" i="0" u="none" strike="noStrike" cap="none" dirty="0">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FFFFFF"/>
              </a:solidFill>
              <a:latin typeface="Calibri"/>
              <a:ea typeface="Calibri"/>
              <a:cs typeface="Calibri"/>
              <a:sym typeface="Calibri"/>
            </a:endParaRPr>
          </a:p>
        </p:txBody>
      </p:sp>
      <p:sp>
        <p:nvSpPr>
          <p:cNvPr id="82" name="Google Shape;82;g27bda9766bb_0_5"/>
          <p:cNvSpPr/>
          <p:nvPr/>
        </p:nvSpPr>
        <p:spPr>
          <a:xfrm>
            <a:off x="378250" y="4336725"/>
            <a:ext cx="321600" cy="36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F6B833"/>
                </a:solidFill>
                <a:latin typeface="Calibri"/>
                <a:ea typeface="Calibri"/>
                <a:cs typeface="Calibri"/>
                <a:sym typeface="Calibri"/>
              </a:rPr>
              <a:t>W</a:t>
            </a:r>
            <a:endParaRPr sz="2800" b="0" i="0" u="none" strike="noStrike" cap="none" dirty="0">
              <a:solidFill>
                <a:srgbClr val="F6B833"/>
              </a:solidFill>
              <a:latin typeface="Calibri"/>
              <a:ea typeface="Calibri"/>
              <a:cs typeface="Calibri"/>
              <a:sym typeface="Calibri"/>
            </a:endParaRPr>
          </a:p>
        </p:txBody>
      </p:sp>
      <p:sp>
        <p:nvSpPr>
          <p:cNvPr id="83" name="Google Shape;83;g27bda9766bb_0_5"/>
          <p:cNvSpPr/>
          <p:nvPr/>
        </p:nvSpPr>
        <p:spPr>
          <a:xfrm>
            <a:off x="699850" y="4088932"/>
            <a:ext cx="51609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FFFFFF"/>
                </a:solidFill>
                <a:latin typeface="Calibri"/>
                <a:ea typeface="Calibri"/>
                <a:cs typeface="Calibri"/>
                <a:sym typeface="Calibri"/>
              </a:rPr>
              <a:t>enquires@alzqld.org.au</a:t>
            </a:r>
            <a:endParaRPr sz="2800" b="0" i="0" u="none" strike="noStrike" cap="none" dirty="0">
              <a:solidFill>
                <a:srgbClr val="FFFFFF"/>
              </a:solidFill>
              <a:latin typeface="Calibri"/>
              <a:ea typeface="Calibri"/>
              <a:cs typeface="Calibri"/>
              <a:sym typeface="Calibri"/>
            </a:endParaRPr>
          </a:p>
        </p:txBody>
      </p:sp>
      <p:sp>
        <p:nvSpPr>
          <p:cNvPr id="84" name="Google Shape;84;g27bda9766bb_0_5"/>
          <p:cNvSpPr/>
          <p:nvPr/>
        </p:nvSpPr>
        <p:spPr>
          <a:xfrm>
            <a:off x="378250" y="4088938"/>
            <a:ext cx="321600" cy="36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F6B833"/>
                </a:solidFill>
                <a:latin typeface="Calibri"/>
                <a:ea typeface="Calibri"/>
                <a:cs typeface="Calibri"/>
                <a:sym typeface="Calibri"/>
              </a:rPr>
              <a:t>E</a:t>
            </a:r>
            <a:endParaRPr sz="2800" b="0" i="0" u="none" strike="noStrike" cap="none" dirty="0">
              <a:solidFill>
                <a:srgbClr val="F6B833"/>
              </a:solidFill>
              <a:latin typeface="Calibri"/>
              <a:ea typeface="Calibri"/>
              <a:cs typeface="Calibri"/>
              <a:sym typeface="Calibri"/>
            </a:endParaRPr>
          </a:p>
        </p:txBody>
      </p:sp>
      <p:sp>
        <p:nvSpPr>
          <p:cNvPr id="85" name="Google Shape;85;g27bda9766bb_0_5"/>
          <p:cNvSpPr/>
          <p:nvPr/>
        </p:nvSpPr>
        <p:spPr>
          <a:xfrm>
            <a:off x="247501" y="3156792"/>
            <a:ext cx="5076900" cy="400200"/>
          </a:xfrm>
          <a:prstGeom prst="rect">
            <a:avLst/>
          </a:prstGeom>
          <a:noFill/>
          <a:ln>
            <a:noFill/>
          </a:ln>
        </p:spPr>
        <p:txBody>
          <a:bodyPr spcFirstLastPara="1" wrap="square" lIns="91425" tIns="45700" rIns="91425" bIns="45700" anchor="t" anchorCtr="0">
            <a:noAutofit/>
          </a:bodyPr>
          <a:lstStyle/>
          <a:p>
            <a:pPr marL="457200" marR="0" lvl="0" indent="-330200" algn="l" rtl="0">
              <a:lnSpc>
                <a:spcPct val="100000"/>
              </a:lnSpc>
              <a:spcBef>
                <a:spcPts val="0"/>
              </a:spcBef>
              <a:spcAft>
                <a:spcPts val="0"/>
              </a:spcAft>
              <a:buClr>
                <a:srgbClr val="FFFFFF"/>
              </a:buClr>
              <a:buSzPts val="1600"/>
              <a:buFont typeface="Calibri"/>
              <a:buChar char="●"/>
            </a:pPr>
            <a:r>
              <a:rPr lang="en-US" sz="1600" b="0" i="0" u="none" strike="noStrike" cap="none" dirty="0">
                <a:solidFill>
                  <a:srgbClr val="FFFFFF"/>
                </a:solidFill>
                <a:latin typeface="Calibri"/>
                <a:ea typeface="Calibri"/>
                <a:cs typeface="Calibri"/>
                <a:sym typeface="Calibri"/>
              </a:rPr>
              <a:t>Education Enquiries</a:t>
            </a:r>
            <a:r>
              <a:rPr lang="en-US" sz="1600" dirty="0">
                <a:solidFill>
                  <a:srgbClr val="FFFFFF"/>
                </a:solidFill>
                <a:latin typeface="Calibri"/>
                <a:ea typeface="Calibri"/>
                <a:cs typeface="Calibri"/>
                <a:sym typeface="Calibri"/>
              </a:rPr>
              <a:t>:</a:t>
            </a:r>
            <a:r>
              <a:rPr lang="en-US" sz="1600" b="0" i="0" u="none" strike="noStrike" cap="none" dirty="0">
                <a:solidFill>
                  <a:srgbClr val="FFFFFF"/>
                </a:solidFill>
                <a:latin typeface="Calibri"/>
                <a:ea typeface="Calibri"/>
                <a:cs typeface="Calibri"/>
                <a:sym typeface="Calibri"/>
              </a:rPr>
              <a:t>  1800 180 023</a:t>
            </a:r>
            <a:endParaRPr sz="1400" b="0" i="0" u="none" strike="noStrike" cap="none" dirty="0">
              <a:solidFill>
                <a:srgbClr val="FFFFFF"/>
              </a:solidFill>
              <a:latin typeface="Calibri"/>
              <a:ea typeface="Calibri"/>
              <a:cs typeface="Calibri"/>
              <a:sym typeface="Calibri"/>
            </a:endParaRPr>
          </a:p>
        </p:txBody>
      </p:sp>
      <p:sp>
        <p:nvSpPr>
          <p:cNvPr id="2" name="Google Shape;85;g27bda9766bb_0_5">
            <a:extLst>
              <a:ext uri="{FF2B5EF4-FFF2-40B4-BE49-F238E27FC236}">
                <a16:creationId xmlns:a16="http://schemas.microsoft.com/office/drawing/2014/main" id="{DFA47653-E548-46A3-354B-D26D3C8D0CA6}"/>
              </a:ext>
            </a:extLst>
          </p:cNvPr>
          <p:cNvSpPr/>
          <p:nvPr/>
        </p:nvSpPr>
        <p:spPr>
          <a:xfrm>
            <a:off x="243785" y="3409551"/>
            <a:ext cx="5076900" cy="400200"/>
          </a:xfrm>
          <a:prstGeom prst="rect">
            <a:avLst/>
          </a:prstGeom>
          <a:noFill/>
          <a:ln>
            <a:noFill/>
          </a:ln>
        </p:spPr>
        <p:txBody>
          <a:bodyPr spcFirstLastPara="1" wrap="square" lIns="91425" tIns="45700" rIns="91425" bIns="45700" anchor="t" anchorCtr="0">
            <a:noAutofit/>
          </a:bodyPr>
          <a:lstStyle/>
          <a:p>
            <a:pPr marL="457200" marR="0" lvl="0" indent="-330200" algn="l" rtl="0">
              <a:lnSpc>
                <a:spcPct val="100000"/>
              </a:lnSpc>
              <a:spcBef>
                <a:spcPts val="0"/>
              </a:spcBef>
              <a:spcAft>
                <a:spcPts val="0"/>
              </a:spcAft>
              <a:buClr>
                <a:srgbClr val="FFFFFF"/>
              </a:buClr>
              <a:buSzPts val="1600"/>
              <a:buFont typeface="Calibri"/>
              <a:buChar char="●"/>
            </a:pPr>
            <a:r>
              <a:rPr lang="en-US" sz="1600" b="0" i="0" u="none" strike="noStrike" cap="none" dirty="0">
                <a:solidFill>
                  <a:srgbClr val="FFFFFF"/>
                </a:solidFill>
                <a:latin typeface="Calibri"/>
                <a:ea typeface="Calibri"/>
                <a:cs typeface="Calibri"/>
                <a:sym typeface="Calibri"/>
              </a:rPr>
              <a:t>Service Enquiries:       1800 639 331</a:t>
            </a:r>
            <a:endParaRPr sz="1400" b="0" i="0" u="none" strike="noStrike" cap="none" dirty="0">
              <a:solidFill>
                <a:srgbClr val="FFFFFF"/>
              </a:solidFill>
              <a:latin typeface="Calibri"/>
              <a:ea typeface="Calibri"/>
              <a:cs typeface="Calibri"/>
              <a:sym typeface="Calibri"/>
            </a:endParaRPr>
          </a:p>
        </p:txBody>
      </p:sp>
      <p:sp>
        <p:nvSpPr>
          <p:cNvPr id="3" name="TextBox 2">
            <a:extLst>
              <a:ext uri="{FF2B5EF4-FFF2-40B4-BE49-F238E27FC236}">
                <a16:creationId xmlns:a16="http://schemas.microsoft.com/office/drawing/2014/main" id="{1258C2B6-229A-0680-4FBD-37EB3168DD5D}"/>
              </a:ext>
            </a:extLst>
          </p:cNvPr>
          <p:cNvSpPr txBox="1"/>
          <p:nvPr/>
        </p:nvSpPr>
        <p:spPr>
          <a:xfrm>
            <a:off x="7452191" y="4736920"/>
            <a:ext cx="1535693" cy="188449"/>
          </a:xfrm>
          <a:prstGeom prst="rect">
            <a:avLst/>
          </a:prstGeom>
          <a:noFill/>
        </p:spPr>
        <p:txBody>
          <a:bodyPr wrap="square" rtlCol="0">
            <a:spAutoFit/>
          </a:bodyPr>
          <a:lstStyle/>
          <a:p>
            <a:r>
              <a:rPr lang="en-US" sz="600" dirty="0">
                <a:solidFill>
                  <a:schemeClr val="tx1"/>
                </a:solidFill>
              </a:rPr>
              <a:t>AAQ-Q-06     Revision: 1     27/10/2023</a:t>
            </a:r>
            <a:endParaRPr lang="en-AU" sz="600" dirty="0">
              <a:solidFill>
                <a:schemeClr val="tx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4"/>
        <p:cNvGrpSpPr/>
        <p:nvPr/>
      </p:nvGrpSpPr>
      <p:grpSpPr>
        <a:xfrm>
          <a:off x="0" y="0"/>
          <a:ext cx="0" cy="0"/>
          <a:chOff x="0" y="0"/>
          <a:chExt cx="0" cy="0"/>
        </a:xfrm>
      </p:grpSpPr>
      <p:sp>
        <p:nvSpPr>
          <p:cNvPr id="65" name="Google Shape;65;g24254306139_0_0"/>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US" sz="3600" b="1" dirty="0">
                <a:solidFill>
                  <a:srgbClr val="000000"/>
                </a:solidFill>
                <a:latin typeface="Calibri" panose="020F0502020204030204" pitchFamily="34" charset="0"/>
                <a:cs typeface="Calibri" panose="020F0502020204030204" pitchFamily="34" charset="0"/>
              </a:rPr>
              <a:t>Empowering Independence &amp; Wellbeing</a:t>
            </a:r>
            <a:endParaRPr sz="3420" b="1" dirty="0">
              <a:solidFill>
                <a:srgbClr val="003EA5"/>
              </a:solidFill>
              <a:latin typeface="Calibri" panose="020F0502020204030204" pitchFamily="34" charset="0"/>
              <a:ea typeface="Calibri"/>
              <a:cs typeface="Calibri" panose="020F0502020204030204" pitchFamily="34" charset="0"/>
              <a:sym typeface="Calibri"/>
            </a:endParaRPr>
          </a:p>
        </p:txBody>
      </p:sp>
      <p:sp>
        <p:nvSpPr>
          <p:cNvPr id="66" name="Google Shape;66;g24254306139_0_0"/>
          <p:cNvSpPr txBox="1">
            <a:spLocks noGrp="1"/>
          </p:cNvSpPr>
          <p:nvPr>
            <p:ph type="body" idx="1"/>
          </p:nvPr>
        </p:nvSpPr>
        <p:spPr>
          <a:xfrm>
            <a:off x="311700" y="1025400"/>
            <a:ext cx="8202209" cy="3912826"/>
          </a:xfrm>
          <a:prstGeom prst="rect">
            <a:avLst/>
          </a:prstGeom>
          <a:noFill/>
          <a:ln>
            <a:noFill/>
          </a:ln>
        </p:spPr>
        <p:txBody>
          <a:bodyPr spcFirstLastPara="1" wrap="square" lIns="91425" tIns="91425" rIns="91425" bIns="91425" anchor="t" anchorCtr="0">
            <a:noAutofit/>
          </a:bodyPr>
          <a:lstStyle/>
          <a:p>
            <a:pPr fontAlgn="base">
              <a:lnSpc>
                <a:spcPct val="100000"/>
              </a:lnSpc>
              <a:spcBef>
                <a:spcPts val="600"/>
              </a:spcBef>
              <a:spcAft>
                <a:spcPts val="600"/>
              </a:spcAft>
            </a:pPr>
            <a:r>
              <a:rPr lang="en-US" sz="2000" dirty="0">
                <a:solidFill>
                  <a:srgbClr val="404041"/>
                </a:solidFill>
                <a:latin typeface="Calibri" panose="020F0502020204030204" pitchFamily="34" charset="0"/>
                <a:cs typeface="Calibri" panose="020F0502020204030204" pitchFamily="34" charset="0"/>
              </a:rPr>
              <a:t>Founded in 1983, AQ is Australia’s largest dementia association that also caters to any</a:t>
            </a:r>
            <a:r>
              <a:rPr lang="en-US" sz="2000" dirty="0">
                <a:solidFill>
                  <a:srgbClr val="FF0000"/>
                </a:solidFill>
                <a:latin typeface="Calibri" panose="020F0502020204030204" pitchFamily="34" charset="0"/>
                <a:cs typeface="Calibri" panose="020F0502020204030204" pitchFamily="34" charset="0"/>
              </a:rPr>
              <a:t> </a:t>
            </a:r>
            <a:r>
              <a:rPr lang="en-US" sz="2000" dirty="0">
                <a:solidFill>
                  <a:srgbClr val="404041"/>
                </a:solidFill>
                <a:latin typeface="Calibri" panose="020F0502020204030204" pitchFamily="34" charset="0"/>
                <a:cs typeface="Calibri" panose="020F0502020204030204" pitchFamily="34" charset="0"/>
              </a:rPr>
              <a:t>older Australians requiring loving care and support </a:t>
            </a:r>
          </a:p>
          <a:p>
            <a:pPr fontAlgn="base">
              <a:lnSpc>
                <a:spcPct val="100000"/>
              </a:lnSpc>
              <a:spcBef>
                <a:spcPts val="600"/>
              </a:spcBef>
              <a:spcAft>
                <a:spcPts val="600"/>
              </a:spcAft>
            </a:pPr>
            <a:r>
              <a:rPr lang="en-US" sz="2000" dirty="0">
                <a:solidFill>
                  <a:srgbClr val="404041"/>
                </a:solidFill>
                <a:latin typeface="Calibri" panose="020F0502020204030204" pitchFamily="34" charset="0"/>
                <a:cs typeface="Calibri" panose="020F0502020204030204" pitchFamily="34" charset="0"/>
              </a:rPr>
              <a:t>Our focus is on protecting older Australians’ social image and defending their competencies </a:t>
            </a:r>
          </a:p>
          <a:p>
            <a:pPr fontAlgn="base">
              <a:lnSpc>
                <a:spcPct val="100000"/>
              </a:lnSpc>
              <a:spcBef>
                <a:spcPts val="600"/>
              </a:spcBef>
              <a:spcAft>
                <a:spcPts val="600"/>
              </a:spcAft>
            </a:pPr>
            <a:r>
              <a:rPr lang="en-US" sz="2000" dirty="0">
                <a:solidFill>
                  <a:srgbClr val="404041"/>
                </a:solidFill>
                <a:latin typeface="Calibri" panose="020F0502020204030204" pitchFamily="34" charset="0"/>
                <a:cs typeface="Calibri" panose="020F0502020204030204" pitchFamily="34" charset="0"/>
              </a:rPr>
              <a:t>Our services are delivered by more than 500 allied health professionals, clinical, expert lifestyle, community respite, hospitality, and </a:t>
            </a:r>
            <a:br>
              <a:rPr lang="en-US" sz="2000" dirty="0">
                <a:solidFill>
                  <a:srgbClr val="404041"/>
                </a:solidFill>
                <a:latin typeface="Calibri" panose="020F0502020204030204" pitchFamily="34" charset="0"/>
                <a:cs typeface="Calibri" panose="020F0502020204030204" pitchFamily="34" charset="0"/>
              </a:rPr>
            </a:br>
            <a:r>
              <a:rPr lang="en-US" sz="2000" dirty="0">
                <a:solidFill>
                  <a:srgbClr val="404041"/>
                </a:solidFill>
                <a:latin typeface="Calibri" panose="020F0502020204030204" pitchFamily="34" charset="0"/>
                <a:cs typeface="Calibri" panose="020F0502020204030204" pitchFamily="34" charset="0"/>
              </a:rPr>
              <a:t>domestic personnel</a:t>
            </a:r>
          </a:p>
          <a:p>
            <a:pPr fontAlgn="base">
              <a:lnSpc>
                <a:spcPct val="100000"/>
              </a:lnSpc>
              <a:spcBef>
                <a:spcPts val="600"/>
              </a:spcBef>
              <a:spcAft>
                <a:spcPts val="600"/>
              </a:spcAft>
            </a:pPr>
            <a:r>
              <a:rPr lang="en-US" sz="2000" dirty="0">
                <a:solidFill>
                  <a:srgbClr val="404041"/>
                </a:solidFill>
                <a:latin typeface="Calibri" panose="020F0502020204030204" pitchFamily="34" charset="0"/>
                <a:cs typeface="Calibri" panose="020F0502020204030204" pitchFamily="34" charset="0"/>
              </a:rPr>
              <a:t>As an inclusive organisation, we strive to promote meaningful lives, by tailoring a person’s living arrangement and lifestyle to best meet their, or their loved one’s needs. </a:t>
            </a:r>
          </a:p>
        </p:txBody>
      </p:sp>
      <p:sp>
        <p:nvSpPr>
          <p:cNvPr id="67" name="Google Shape;67;g24254306139_0_0"/>
          <p:cNvSpPr txBox="1"/>
          <p:nvPr/>
        </p:nvSpPr>
        <p:spPr>
          <a:xfrm>
            <a:off x="8135025" y="4686300"/>
            <a:ext cx="7992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en-US" sz="1400" i="0" u="none" strike="noStrike" cap="none">
                <a:solidFill>
                  <a:srgbClr val="000000"/>
                </a:solidFill>
                <a:latin typeface="Calibri"/>
                <a:ea typeface="Calibri"/>
                <a:cs typeface="Calibri"/>
                <a:sym typeface="Calibri"/>
              </a:rPr>
              <a:t>3</a:t>
            </a:fld>
            <a:endParaRPr dirty="0">
              <a:latin typeface="Calibri"/>
              <a:ea typeface="Calibri"/>
              <a:cs typeface="Calibri"/>
              <a:sym typeface="Calibri"/>
            </a:endParaRPr>
          </a:p>
        </p:txBody>
      </p:sp>
      <p:sp>
        <p:nvSpPr>
          <p:cNvPr id="2" name="TextBox 1">
            <a:extLst>
              <a:ext uri="{FF2B5EF4-FFF2-40B4-BE49-F238E27FC236}">
                <a16:creationId xmlns:a16="http://schemas.microsoft.com/office/drawing/2014/main" id="{837B7C23-91D1-0340-9432-36F83C9EE647}"/>
              </a:ext>
            </a:extLst>
          </p:cNvPr>
          <p:cNvSpPr txBox="1"/>
          <p:nvPr/>
        </p:nvSpPr>
        <p:spPr>
          <a:xfrm>
            <a:off x="300542" y="4802943"/>
            <a:ext cx="1535693" cy="188449"/>
          </a:xfrm>
          <a:prstGeom prst="rect">
            <a:avLst/>
          </a:prstGeom>
          <a:noFill/>
        </p:spPr>
        <p:txBody>
          <a:bodyPr wrap="square" rtlCol="0">
            <a:spAutoFit/>
          </a:bodyPr>
          <a:lstStyle/>
          <a:p>
            <a:r>
              <a:rPr lang="en-US" sz="600" dirty="0">
                <a:solidFill>
                  <a:schemeClr val="bg1"/>
                </a:solidFill>
              </a:rPr>
              <a:t>AAQ-Q-06     Revision: 1     27/10/2023</a:t>
            </a:r>
            <a:endParaRPr lang="en-AU" sz="600" dirty="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g24254306139_0_0"/>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US" sz="3600" b="1" dirty="0">
                <a:solidFill>
                  <a:srgbClr val="000000"/>
                </a:solidFill>
                <a:latin typeface="Calibri"/>
                <a:ea typeface="Calibri"/>
                <a:cs typeface="Calibri"/>
                <a:sym typeface="Calibri"/>
              </a:rPr>
              <a:t>Multi Service Centres</a:t>
            </a:r>
            <a:endParaRPr sz="3420" b="1" dirty="0">
              <a:solidFill>
                <a:srgbClr val="003EA5"/>
              </a:solidFill>
              <a:latin typeface="Calibri"/>
              <a:ea typeface="Calibri"/>
              <a:cs typeface="Calibri"/>
              <a:sym typeface="Calibri"/>
            </a:endParaRPr>
          </a:p>
        </p:txBody>
      </p:sp>
      <p:sp>
        <p:nvSpPr>
          <p:cNvPr id="67" name="Google Shape;67;g24254306139_0_0"/>
          <p:cNvSpPr txBox="1"/>
          <p:nvPr/>
        </p:nvSpPr>
        <p:spPr>
          <a:xfrm>
            <a:off x="8135025" y="4686300"/>
            <a:ext cx="7992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en-US" sz="1400" i="0" u="none" strike="noStrike" cap="none">
                <a:solidFill>
                  <a:srgbClr val="000000"/>
                </a:solidFill>
                <a:latin typeface="Calibri"/>
                <a:ea typeface="Calibri"/>
                <a:cs typeface="Calibri"/>
                <a:sym typeface="Calibri"/>
              </a:rPr>
              <a:t>4</a:t>
            </a:fld>
            <a:endParaRPr dirty="0">
              <a:latin typeface="Calibri"/>
              <a:ea typeface="Calibri"/>
              <a:cs typeface="Calibri"/>
              <a:sym typeface="Calibri"/>
            </a:endParaRPr>
          </a:p>
        </p:txBody>
      </p:sp>
      <p:sp>
        <p:nvSpPr>
          <p:cNvPr id="3" name="Text Placeholder 2">
            <a:extLst>
              <a:ext uri="{FF2B5EF4-FFF2-40B4-BE49-F238E27FC236}">
                <a16:creationId xmlns:a16="http://schemas.microsoft.com/office/drawing/2014/main" id="{3D1B66D7-38BA-65C0-3589-C275CCF1A501}"/>
              </a:ext>
            </a:extLst>
          </p:cNvPr>
          <p:cNvSpPr>
            <a:spLocks noGrp="1"/>
          </p:cNvSpPr>
          <p:nvPr>
            <p:ph type="body" idx="1"/>
          </p:nvPr>
        </p:nvSpPr>
        <p:spPr/>
        <p:txBody>
          <a:bodyPr/>
          <a:lstStyle/>
          <a:p>
            <a:endParaRPr lang="en-AU" dirty="0"/>
          </a:p>
        </p:txBody>
      </p:sp>
      <p:pic>
        <p:nvPicPr>
          <p:cNvPr id="4" name="Picture 3">
            <a:extLst>
              <a:ext uri="{FF2B5EF4-FFF2-40B4-BE49-F238E27FC236}">
                <a16:creationId xmlns:a16="http://schemas.microsoft.com/office/drawing/2014/main" id="{B2569CAA-6FBD-63DB-C97F-8BB6FDC1B343}"/>
              </a:ext>
            </a:extLst>
          </p:cNvPr>
          <p:cNvPicPr>
            <a:picLocks noChangeAspect="1"/>
          </p:cNvPicPr>
          <p:nvPr/>
        </p:nvPicPr>
        <p:blipFill rotWithShape="1">
          <a:blip r:embed="rId3"/>
          <a:srcRect t="7092" r="3409" b="3951"/>
          <a:stretch/>
        </p:blipFill>
        <p:spPr>
          <a:xfrm>
            <a:off x="0" y="-1"/>
            <a:ext cx="9144000" cy="5143501"/>
          </a:xfrm>
          <a:prstGeom prst="rect">
            <a:avLst/>
          </a:prstGeom>
        </p:spPr>
      </p:pic>
      <p:sp>
        <p:nvSpPr>
          <p:cNvPr id="2" name="TextBox 1">
            <a:extLst>
              <a:ext uri="{FF2B5EF4-FFF2-40B4-BE49-F238E27FC236}">
                <a16:creationId xmlns:a16="http://schemas.microsoft.com/office/drawing/2014/main" id="{CC6DB70F-5C2A-625E-2A90-F4F6FDC9884C}"/>
              </a:ext>
            </a:extLst>
          </p:cNvPr>
          <p:cNvSpPr txBox="1"/>
          <p:nvPr/>
        </p:nvSpPr>
        <p:spPr>
          <a:xfrm>
            <a:off x="300542" y="4802943"/>
            <a:ext cx="1535693" cy="188449"/>
          </a:xfrm>
          <a:prstGeom prst="rect">
            <a:avLst/>
          </a:prstGeom>
          <a:noFill/>
        </p:spPr>
        <p:txBody>
          <a:bodyPr wrap="square" rtlCol="0">
            <a:spAutoFit/>
          </a:bodyPr>
          <a:lstStyle/>
          <a:p>
            <a:r>
              <a:rPr lang="en-US" sz="600" dirty="0">
                <a:solidFill>
                  <a:schemeClr val="tx1"/>
                </a:solidFill>
              </a:rPr>
              <a:t>AAQ-Q-06     Revision: 1     27/10/2023</a:t>
            </a:r>
            <a:endParaRPr lang="en-AU" sz="600" dirty="0">
              <a:solidFill>
                <a:schemeClr val="tx1"/>
              </a:solidFill>
            </a:endParaRPr>
          </a:p>
        </p:txBody>
      </p:sp>
    </p:spTree>
    <p:extLst>
      <p:ext uri="{BB962C8B-B14F-4D97-AF65-F5344CB8AC3E}">
        <p14:creationId xmlns:p14="http://schemas.microsoft.com/office/powerpoint/2010/main" val="1774363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4"/>
        <p:cNvGrpSpPr/>
        <p:nvPr/>
      </p:nvGrpSpPr>
      <p:grpSpPr>
        <a:xfrm>
          <a:off x="0" y="0"/>
          <a:ext cx="0" cy="0"/>
          <a:chOff x="0" y="0"/>
          <a:chExt cx="0" cy="0"/>
        </a:xfrm>
      </p:grpSpPr>
      <p:sp>
        <p:nvSpPr>
          <p:cNvPr id="65" name="Google Shape;65;g24254306139_0_0"/>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US" sz="3600" b="1" dirty="0">
                <a:solidFill>
                  <a:srgbClr val="000000"/>
                </a:solidFill>
                <a:latin typeface="Calibri" panose="020F0502020204030204" pitchFamily="34" charset="0"/>
                <a:ea typeface="Calibri"/>
                <a:cs typeface="Calibri" panose="020F0502020204030204" pitchFamily="34" charset="0"/>
                <a:sym typeface="Calibri"/>
              </a:rPr>
              <a:t>Embracing Quality of Life by Providing</a:t>
            </a:r>
            <a:endParaRPr sz="3420" b="1" dirty="0">
              <a:solidFill>
                <a:srgbClr val="003EA5"/>
              </a:solidFill>
              <a:latin typeface="Calibri" panose="020F0502020204030204" pitchFamily="34" charset="0"/>
              <a:ea typeface="Calibri"/>
              <a:cs typeface="Calibri" panose="020F0502020204030204" pitchFamily="34" charset="0"/>
              <a:sym typeface="Calibri"/>
            </a:endParaRPr>
          </a:p>
        </p:txBody>
      </p:sp>
      <p:sp>
        <p:nvSpPr>
          <p:cNvPr id="66" name="Google Shape;66;g24254306139_0_0"/>
          <p:cNvSpPr txBox="1">
            <a:spLocks noGrp="1"/>
          </p:cNvSpPr>
          <p:nvPr>
            <p:ph type="body" idx="1"/>
          </p:nvPr>
        </p:nvSpPr>
        <p:spPr>
          <a:xfrm>
            <a:off x="311700" y="1021508"/>
            <a:ext cx="8225261" cy="4015376"/>
          </a:xfrm>
          <a:prstGeom prst="rect">
            <a:avLst/>
          </a:prstGeom>
          <a:noFill/>
          <a:ln>
            <a:noFill/>
          </a:ln>
        </p:spPr>
        <p:txBody>
          <a:bodyPr spcFirstLastPara="1" wrap="square" lIns="91425" tIns="91425" rIns="91425" bIns="91425" anchor="t" anchorCtr="0">
            <a:noAutofit/>
          </a:bodyPr>
          <a:lstStyle/>
          <a:p>
            <a:pPr fontAlgn="base">
              <a:lnSpc>
                <a:spcPct val="100000"/>
              </a:lnSpc>
              <a:spcBef>
                <a:spcPts val="600"/>
              </a:spcBef>
              <a:spcAft>
                <a:spcPts val="600"/>
              </a:spcAft>
            </a:pPr>
            <a:r>
              <a:rPr lang="en-US" sz="2000" dirty="0">
                <a:solidFill>
                  <a:srgbClr val="404041"/>
                </a:solidFill>
                <a:latin typeface="Calibri" panose="020F0502020204030204" pitchFamily="34" charset="0"/>
                <a:cs typeface="Calibri" panose="020F0502020204030204" pitchFamily="34" charset="0"/>
              </a:rPr>
              <a:t>Residences</a:t>
            </a:r>
          </a:p>
          <a:p>
            <a:pPr fontAlgn="base">
              <a:lnSpc>
                <a:spcPct val="100000"/>
              </a:lnSpc>
              <a:spcBef>
                <a:spcPts val="600"/>
              </a:spcBef>
              <a:spcAft>
                <a:spcPts val="600"/>
              </a:spcAft>
            </a:pPr>
            <a:r>
              <a:rPr lang="en-US" sz="2000" dirty="0">
                <a:solidFill>
                  <a:srgbClr val="404041"/>
                </a:solidFill>
                <a:latin typeface="Calibri" panose="020F0502020204030204" pitchFamily="34" charset="0"/>
                <a:cs typeface="Calibri" panose="020F0502020204030204" pitchFamily="34" charset="0"/>
              </a:rPr>
              <a:t>Community respite (in-home and centre-based care)</a:t>
            </a:r>
          </a:p>
          <a:p>
            <a:pPr fontAlgn="base">
              <a:lnSpc>
                <a:spcPct val="100000"/>
              </a:lnSpc>
              <a:spcBef>
                <a:spcPts val="600"/>
              </a:spcBef>
              <a:spcAft>
                <a:spcPts val="600"/>
              </a:spcAft>
            </a:pPr>
            <a:r>
              <a:rPr lang="en-US" sz="2000" dirty="0">
                <a:solidFill>
                  <a:srgbClr val="404041"/>
                </a:solidFill>
                <a:latin typeface="Calibri" panose="020F0502020204030204" pitchFamily="34" charset="0"/>
                <a:cs typeface="Calibri" panose="020F0502020204030204" pitchFamily="34" charset="0"/>
              </a:rPr>
              <a:t>Home care packages</a:t>
            </a:r>
          </a:p>
          <a:p>
            <a:pPr fontAlgn="base">
              <a:lnSpc>
                <a:spcPct val="100000"/>
              </a:lnSpc>
              <a:spcBef>
                <a:spcPts val="600"/>
              </a:spcBef>
              <a:spcAft>
                <a:spcPts val="600"/>
              </a:spcAft>
            </a:pPr>
            <a:r>
              <a:rPr lang="en-US" sz="2000" dirty="0">
                <a:solidFill>
                  <a:srgbClr val="404041"/>
                </a:solidFill>
                <a:latin typeface="Calibri" panose="020F0502020204030204" pitchFamily="34" charset="0"/>
                <a:cs typeface="Calibri" panose="020F0502020204030204" pitchFamily="34" charset="0"/>
              </a:rPr>
              <a:t>Specialist dementia care services</a:t>
            </a:r>
          </a:p>
          <a:p>
            <a:pPr fontAlgn="base">
              <a:lnSpc>
                <a:spcPct val="100000"/>
              </a:lnSpc>
              <a:spcBef>
                <a:spcPts val="600"/>
              </a:spcBef>
              <a:spcAft>
                <a:spcPts val="600"/>
              </a:spcAft>
            </a:pPr>
            <a:r>
              <a:rPr lang="en-US" sz="2000" dirty="0">
                <a:solidFill>
                  <a:srgbClr val="404041"/>
                </a:solidFill>
                <a:latin typeface="Calibri" panose="020F0502020204030204" pitchFamily="34" charset="0"/>
                <a:cs typeface="Calibri" panose="020F0502020204030204" pitchFamily="34" charset="0"/>
              </a:rPr>
              <a:t>Education and training</a:t>
            </a:r>
          </a:p>
          <a:p>
            <a:pPr fontAlgn="base">
              <a:lnSpc>
                <a:spcPct val="100000"/>
              </a:lnSpc>
              <a:spcBef>
                <a:spcPts val="600"/>
              </a:spcBef>
              <a:spcAft>
                <a:spcPts val="600"/>
              </a:spcAft>
            </a:pPr>
            <a:r>
              <a:rPr lang="en-US" sz="2000" dirty="0">
                <a:solidFill>
                  <a:srgbClr val="404041"/>
                </a:solidFill>
                <a:latin typeface="Calibri" panose="020F0502020204030204" pitchFamily="34" charset="0"/>
                <a:cs typeface="Calibri" panose="020F0502020204030204" pitchFamily="34" charset="0"/>
              </a:rPr>
              <a:t>24/7 dementia helpline operated by healthcare professionals</a:t>
            </a:r>
          </a:p>
          <a:p>
            <a:pPr fontAlgn="base">
              <a:lnSpc>
                <a:spcPct val="100000"/>
              </a:lnSpc>
              <a:spcBef>
                <a:spcPts val="600"/>
              </a:spcBef>
              <a:spcAft>
                <a:spcPts val="600"/>
              </a:spcAft>
            </a:pPr>
            <a:r>
              <a:rPr lang="en-US" sz="2000" dirty="0">
                <a:solidFill>
                  <a:srgbClr val="404041"/>
                </a:solidFill>
                <a:latin typeface="Calibri" panose="020F0502020204030204" pitchFamily="34" charset="0"/>
                <a:cs typeface="Calibri" panose="020F0502020204030204" pitchFamily="34" charset="0"/>
              </a:rPr>
              <a:t>Allied health services, including physiotherapy, exercise </a:t>
            </a:r>
            <a:r>
              <a:rPr lang="en-AU" sz="2000" dirty="0">
                <a:solidFill>
                  <a:srgbClr val="404041"/>
                </a:solidFill>
                <a:latin typeface="Calibri" panose="020F0502020204030204" pitchFamily="34" charset="0"/>
                <a:cs typeface="Calibri" panose="020F0502020204030204" pitchFamily="34" charset="0"/>
              </a:rPr>
              <a:t>physiology</a:t>
            </a:r>
            <a:r>
              <a:rPr lang="en-US" sz="2000" dirty="0">
                <a:solidFill>
                  <a:srgbClr val="404041"/>
                </a:solidFill>
                <a:latin typeface="Calibri" panose="020F0502020204030204" pitchFamily="34" charset="0"/>
                <a:cs typeface="Calibri" panose="020F0502020204030204" pitchFamily="34" charset="0"/>
              </a:rPr>
              <a:t>, occupational therapy, speech pathology and wellness programs.</a:t>
            </a:r>
          </a:p>
        </p:txBody>
      </p:sp>
      <p:sp>
        <p:nvSpPr>
          <p:cNvPr id="67" name="Google Shape;67;g24254306139_0_0"/>
          <p:cNvSpPr txBox="1"/>
          <p:nvPr/>
        </p:nvSpPr>
        <p:spPr>
          <a:xfrm>
            <a:off x="8135025" y="4686300"/>
            <a:ext cx="7992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en-US" sz="1400" i="0" u="none" strike="noStrike" cap="none">
                <a:solidFill>
                  <a:srgbClr val="000000"/>
                </a:solidFill>
                <a:latin typeface="Calibri"/>
                <a:ea typeface="Calibri"/>
                <a:cs typeface="Calibri"/>
                <a:sym typeface="Calibri"/>
              </a:rPr>
              <a:t>5</a:t>
            </a:fld>
            <a:endParaRPr dirty="0">
              <a:latin typeface="Calibri"/>
              <a:ea typeface="Calibri"/>
              <a:cs typeface="Calibri"/>
              <a:sym typeface="Calibri"/>
            </a:endParaRPr>
          </a:p>
        </p:txBody>
      </p:sp>
      <p:sp>
        <p:nvSpPr>
          <p:cNvPr id="2" name="TextBox 1">
            <a:extLst>
              <a:ext uri="{FF2B5EF4-FFF2-40B4-BE49-F238E27FC236}">
                <a16:creationId xmlns:a16="http://schemas.microsoft.com/office/drawing/2014/main" id="{09D1D5CA-E03A-4B27-FFF0-DA3B44BA5144}"/>
              </a:ext>
            </a:extLst>
          </p:cNvPr>
          <p:cNvSpPr txBox="1"/>
          <p:nvPr/>
        </p:nvSpPr>
        <p:spPr>
          <a:xfrm>
            <a:off x="300542" y="4802943"/>
            <a:ext cx="1535693" cy="188449"/>
          </a:xfrm>
          <a:prstGeom prst="rect">
            <a:avLst/>
          </a:prstGeom>
          <a:noFill/>
        </p:spPr>
        <p:txBody>
          <a:bodyPr wrap="square" rtlCol="0">
            <a:spAutoFit/>
          </a:bodyPr>
          <a:lstStyle/>
          <a:p>
            <a:r>
              <a:rPr lang="en-US" sz="600" dirty="0">
                <a:solidFill>
                  <a:schemeClr val="bg1"/>
                </a:solidFill>
              </a:rPr>
              <a:t>AAQ-Q-06     Revision: 1     27/10/2023</a:t>
            </a:r>
            <a:endParaRPr lang="en-AU" sz="600" dirty="0">
              <a:solidFill>
                <a:schemeClr val="bg1"/>
              </a:solidFill>
            </a:endParaRPr>
          </a:p>
        </p:txBody>
      </p:sp>
    </p:spTree>
    <p:extLst>
      <p:ext uri="{BB962C8B-B14F-4D97-AF65-F5344CB8AC3E}">
        <p14:creationId xmlns:p14="http://schemas.microsoft.com/office/powerpoint/2010/main" val="3730167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4"/>
        <p:cNvGrpSpPr/>
        <p:nvPr/>
      </p:nvGrpSpPr>
      <p:grpSpPr>
        <a:xfrm>
          <a:off x="0" y="0"/>
          <a:ext cx="0" cy="0"/>
          <a:chOff x="0" y="0"/>
          <a:chExt cx="0" cy="0"/>
        </a:xfrm>
      </p:grpSpPr>
      <p:sp>
        <p:nvSpPr>
          <p:cNvPr id="67" name="Google Shape;67;g24254306139_0_0"/>
          <p:cNvSpPr txBox="1"/>
          <p:nvPr/>
        </p:nvSpPr>
        <p:spPr>
          <a:xfrm>
            <a:off x="8135025" y="4686300"/>
            <a:ext cx="7992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en-US" sz="1400" i="0" u="none" strike="noStrike" cap="none">
                <a:solidFill>
                  <a:srgbClr val="000000"/>
                </a:solidFill>
                <a:latin typeface="Calibri"/>
                <a:ea typeface="Calibri"/>
                <a:cs typeface="Calibri"/>
                <a:sym typeface="Calibri"/>
              </a:rPr>
              <a:t>6</a:t>
            </a:fld>
            <a:endParaRPr dirty="0">
              <a:latin typeface="Calibri"/>
              <a:ea typeface="Calibri"/>
              <a:cs typeface="Calibri"/>
              <a:sym typeface="Calibri"/>
            </a:endParaRPr>
          </a:p>
        </p:txBody>
      </p:sp>
      <p:pic>
        <p:nvPicPr>
          <p:cNvPr id="6" name="Picture 5">
            <a:extLst>
              <a:ext uri="{FF2B5EF4-FFF2-40B4-BE49-F238E27FC236}">
                <a16:creationId xmlns:a16="http://schemas.microsoft.com/office/drawing/2014/main" id="{C1D45296-9519-7B55-D7BE-F0BA6A8A84E1}"/>
              </a:ext>
            </a:extLst>
          </p:cNvPr>
          <p:cNvPicPr>
            <a:picLocks noChangeAspect="1"/>
          </p:cNvPicPr>
          <p:nvPr/>
        </p:nvPicPr>
        <p:blipFill rotWithShape="1">
          <a:blip r:embed="rId3"/>
          <a:srcRect t="21752"/>
          <a:stretch/>
        </p:blipFill>
        <p:spPr>
          <a:xfrm flipH="1">
            <a:off x="1" y="-1"/>
            <a:ext cx="9144000" cy="5143501"/>
          </a:xfrm>
          <a:prstGeom prst="rect">
            <a:avLst/>
          </a:prstGeom>
        </p:spPr>
      </p:pic>
      <p:pic>
        <p:nvPicPr>
          <p:cNvPr id="5" name="Picture 4">
            <a:extLst>
              <a:ext uri="{FF2B5EF4-FFF2-40B4-BE49-F238E27FC236}">
                <a16:creationId xmlns:a16="http://schemas.microsoft.com/office/drawing/2014/main" id="{D82D25FA-D3C6-3F7B-5624-8AF045EE52E3}"/>
              </a:ext>
            </a:extLst>
          </p:cNvPr>
          <p:cNvPicPr>
            <a:picLocks noChangeAspect="1"/>
          </p:cNvPicPr>
          <p:nvPr/>
        </p:nvPicPr>
        <p:blipFill rotWithShape="1">
          <a:blip r:embed="rId4"/>
          <a:srcRect l="1" t="1" r="648" b="29822"/>
          <a:stretch/>
        </p:blipFill>
        <p:spPr>
          <a:xfrm>
            <a:off x="-20098" y="-46014"/>
            <a:ext cx="9234435" cy="5189513"/>
          </a:xfrm>
          <a:prstGeom prst="rect">
            <a:avLst/>
          </a:prstGeom>
        </p:spPr>
      </p:pic>
      <p:sp>
        <p:nvSpPr>
          <p:cNvPr id="2" name="TextBox 1">
            <a:extLst>
              <a:ext uri="{FF2B5EF4-FFF2-40B4-BE49-F238E27FC236}">
                <a16:creationId xmlns:a16="http://schemas.microsoft.com/office/drawing/2014/main" id="{028B67D0-9174-1990-89EC-CC7E72453EE4}"/>
              </a:ext>
            </a:extLst>
          </p:cNvPr>
          <p:cNvSpPr txBox="1"/>
          <p:nvPr/>
        </p:nvSpPr>
        <p:spPr>
          <a:xfrm>
            <a:off x="300542" y="4802943"/>
            <a:ext cx="1535693" cy="188449"/>
          </a:xfrm>
          <a:prstGeom prst="rect">
            <a:avLst/>
          </a:prstGeom>
          <a:noFill/>
        </p:spPr>
        <p:txBody>
          <a:bodyPr wrap="square" rtlCol="0">
            <a:spAutoFit/>
          </a:bodyPr>
          <a:lstStyle/>
          <a:p>
            <a:r>
              <a:rPr lang="en-US" sz="600" dirty="0">
                <a:solidFill>
                  <a:schemeClr val="tx1"/>
                </a:solidFill>
              </a:rPr>
              <a:t>AAQ-Q-06     Revision: 1     27/10/2023</a:t>
            </a:r>
            <a:endParaRPr lang="en-AU" sz="600" dirty="0">
              <a:solidFill>
                <a:schemeClr val="tx1"/>
              </a:solidFill>
            </a:endParaRPr>
          </a:p>
        </p:txBody>
      </p:sp>
    </p:spTree>
    <p:extLst>
      <p:ext uri="{BB962C8B-B14F-4D97-AF65-F5344CB8AC3E}">
        <p14:creationId xmlns:p14="http://schemas.microsoft.com/office/powerpoint/2010/main" val="1038753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4"/>
        <p:cNvGrpSpPr/>
        <p:nvPr/>
      </p:nvGrpSpPr>
      <p:grpSpPr>
        <a:xfrm>
          <a:off x="0" y="0"/>
          <a:ext cx="0" cy="0"/>
          <a:chOff x="0" y="0"/>
          <a:chExt cx="0" cy="0"/>
        </a:xfrm>
      </p:grpSpPr>
      <p:sp>
        <p:nvSpPr>
          <p:cNvPr id="65" name="Google Shape;65;g24254306139_0_0"/>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US" sz="3600" b="1" dirty="0">
                <a:solidFill>
                  <a:srgbClr val="000000"/>
                </a:solidFill>
                <a:latin typeface="Calibri" panose="020F0502020204030204" pitchFamily="34" charset="0"/>
                <a:cs typeface="Calibri" panose="020F0502020204030204" pitchFamily="34" charset="0"/>
              </a:rPr>
              <a:t>Community Support Services</a:t>
            </a:r>
            <a:endParaRPr sz="3420" b="1" dirty="0">
              <a:solidFill>
                <a:srgbClr val="003EA5"/>
              </a:solidFill>
              <a:latin typeface="Calibri" panose="020F0502020204030204" pitchFamily="34" charset="0"/>
              <a:ea typeface="Calibri"/>
              <a:cs typeface="Calibri" panose="020F0502020204030204" pitchFamily="34" charset="0"/>
              <a:sym typeface="Calibri"/>
            </a:endParaRPr>
          </a:p>
        </p:txBody>
      </p:sp>
      <p:sp>
        <p:nvSpPr>
          <p:cNvPr id="66" name="Google Shape;66;g24254306139_0_0"/>
          <p:cNvSpPr txBox="1">
            <a:spLocks noGrp="1"/>
          </p:cNvSpPr>
          <p:nvPr>
            <p:ph type="body" idx="1"/>
          </p:nvPr>
        </p:nvSpPr>
        <p:spPr>
          <a:xfrm>
            <a:off x="311700" y="1152475"/>
            <a:ext cx="8225261" cy="3774600"/>
          </a:xfrm>
          <a:prstGeom prst="rect">
            <a:avLst/>
          </a:prstGeom>
        </p:spPr>
        <p:txBody>
          <a:bodyPr spcFirstLastPara="1" wrap="square" lIns="91425" tIns="91425" rIns="91425" bIns="91425" anchor="t" anchorCtr="0">
            <a:normAutofit/>
          </a:bodyPr>
          <a:lstStyle/>
          <a:p>
            <a:pPr fontAlgn="base">
              <a:lnSpc>
                <a:spcPct val="100000"/>
              </a:lnSpc>
              <a:spcBef>
                <a:spcPts val="600"/>
              </a:spcBef>
              <a:spcAft>
                <a:spcPts val="600"/>
              </a:spcAft>
            </a:pPr>
            <a:r>
              <a:rPr lang="en-US" sz="2000" dirty="0">
                <a:solidFill>
                  <a:srgbClr val="404041"/>
                </a:solidFill>
                <a:latin typeface="Calibri" panose="020F0502020204030204" pitchFamily="34" charset="0"/>
                <a:cs typeface="Calibri" panose="020F0502020204030204" pitchFamily="34" charset="0"/>
              </a:rPr>
              <a:t>We work with our clients to enable them to pursue pleasurable, active, and independent lives with our various</a:t>
            </a:r>
            <a:r>
              <a:rPr lang="en-US" sz="2000" dirty="0">
                <a:solidFill>
                  <a:srgbClr val="FF0000"/>
                </a:solidFill>
                <a:latin typeface="Calibri" panose="020F0502020204030204" pitchFamily="34" charset="0"/>
                <a:cs typeface="Calibri" panose="020F0502020204030204" pitchFamily="34" charset="0"/>
              </a:rPr>
              <a:t> </a:t>
            </a:r>
            <a:r>
              <a:rPr lang="en-US" sz="2000" dirty="0">
                <a:solidFill>
                  <a:srgbClr val="404041"/>
                </a:solidFill>
                <a:latin typeface="Calibri" panose="020F0502020204030204" pitchFamily="34" charset="0"/>
                <a:cs typeface="Calibri" panose="020F0502020204030204" pitchFamily="34" charset="0"/>
              </a:rPr>
              <a:t>Community Support Services</a:t>
            </a:r>
          </a:p>
          <a:p>
            <a:pPr fontAlgn="base">
              <a:lnSpc>
                <a:spcPct val="100000"/>
              </a:lnSpc>
              <a:spcBef>
                <a:spcPts val="600"/>
              </a:spcBef>
              <a:spcAft>
                <a:spcPts val="600"/>
              </a:spcAft>
            </a:pPr>
            <a:r>
              <a:rPr lang="en-US" sz="2000" dirty="0">
                <a:solidFill>
                  <a:srgbClr val="404041"/>
                </a:solidFill>
                <a:latin typeface="Calibri" panose="020F0502020204030204" pitchFamily="34" charset="0"/>
                <a:cs typeface="Calibri" panose="020F0502020204030204" pitchFamily="34" charset="0"/>
              </a:rPr>
              <a:t>Our services provide a restorative and wellness approach to supporting older people, to enable them to remain engaged within their communities</a:t>
            </a:r>
          </a:p>
          <a:p>
            <a:pPr fontAlgn="base">
              <a:lnSpc>
                <a:spcPct val="100000"/>
              </a:lnSpc>
              <a:spcBef>
                <a:spcPts val="600"/>
              </a:spcBef>
              <a:spcAft>
                <a:spcPts val="600"/>
              </a:spcAft>
            </a:pPr>
            <a:r>
              <a:rPr lang="en-US" sz="2000" dirty="0">
                <a:solidFill>
                  <a:srgbClr val="404041"/>
                </a:solidFill>
                <a:latin typeface="Calibri" panose="020F0502020204030204" pitchFamily="34" charset="0"/>
                <a:cs typeface="Calibri" panose="020F0502020204030204" pitchFamily="34" charset="0"/>
              </a:rPr>
              <a:t>We also offer customised services to those with early onset dementia, and progressive neurological conditions, focusing on optimising the individual’s quality of life.</a:t>
            </a:r>
          </a:p>
        </p:txBody>
      </p:sp>
      <p:sp>
        <p:nvSpPr>
          <p:cNvPr id="67" name="Google Shape;67;g24254306139_0_0"/>
          <p:cNvSpPr txBox="1"/>
          <p:nvPr/>
        </p:nvSpPr>
        <p:spPr>
          <a:xfrm>
            <a:off x="8135025" y="4686300"/>
            <a:ext cx="7992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en-US" sz="1400" i="0" u="none" strike="noStrike" cap="none">
                <a:solidFill>
                  <a:srgbClr val="000000"/>
                </a:solidFill>
                <a:latin typeface="Calibri"/>
                <a:ea typeface="Calibri"/>
                <a:cs typeface="Calibri"/>
                <a:sym typeface="Calibri"/>
              </a:rPr>
              <a:t>7</a:t>
            </a:fld>
            <a:endParaRPr dirty="0">
              <a:latin typeface="Calibri"/>
              <a:ea typeface="Calibri"/>
              <a:cs typeface="Calibri"/>
              <a:sym typeface="Calibri"/>
            </a:endParaRPr>
          </a:p>
        </p:txBody>
      </p:sp>
      <p:sp>
        <p:nvSpPr>
          <p:cNvPr id="2" name="TextBox 1">
            <a:extLst>
              <a:ext uri="{FF2B5EF4-FFF2-40B4-BE49-F238E27FC236}">
                <a16:creationId xmlns:a16="http://schemas.microsoft.com/office/drawing/2014/main" id="{69E01D11-47D8-6986-41C2-D77C634F9C74}"/>
              </a:ext>
            </a:extLst>
          </p:cNvPr>
          <p:cNvSpPr txBox="1"/>
          <p:nvPr/>
        </p:nvSpPr>
        <p:spPr>
          <a:xfrm>
            <a:off x="300542" y="4802943"/>
            <a:ext cx="1535693" cy="188449"/>
          </a:xfrm>
          <a:prstGeom prst="rect">
            <a:avLst/>
          </a:prstGeom>
          <a:noFill/>
        </p:spPr>
        <p:txBody>
          <a:bodyPr wrap="square" rtlCol="0">
            <a:spAutoFit/>
          </a:bodyPr>
          <a:lstStyle/>
          <a:p>
            <a:r>
              <a:rPr lang="en-US" sz="600" dirty="0">
                <a:solidFill>
                  <a:schemeClr val="bg1"/>
                </a:solidFill>
              </a:rPr>
              <a:t>AAQ-Q-06     Revision: 1     27/10/2023</a:t>
            </a:r>
            <a:endParaRPr lang="en-AU" sz="600" dirty="0">
              <a:solidFill>
                <a:schemeClr val="bg1"/>
              </a:solidFill>
            </a:endParaRPr>
          </a:p>
        </p:txBody>
      </p:sp>
    </p:spTree>
    <p:extLst>
      <p:ext uri="{BB962C8B-B14F-4D97-AF65-F5344CB8AC3E}">
        <p14:creationId xmlns:p14="http://schemas.microsoft.com/office/powerpoint/2010/main" val="361659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4"/>
        <p:cNvGrpSpPr/>
        <p:nvPr/>
      </p:nvGrpSpPr>
      <p:grpSpPr>
        <a:xfrm>
          <a:off x="0" y="0"/>
          <a:ext cx="0" cy="0"/>
          <a:chOff x="0" y="0"/>
          <a:chExt cx="0" cy="0"/>
        </a:xfrm>
      </p:grpSpPr>
      <p:sp>
        <p:nvSpPr>
          <p:cNvPr id="67" name="Google Shape;67;g24254306139_0_0"/>
          <p:cNvSpPr txBox="1"/>
          <p:nvPr/>
        </p:nvSpPr>
        <p:spPr>
          <a:xfrm>
            <a:off x="8135025" y="4686300"/>
            <a:ext cx="7992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en-US" sz="1400" i="0" u="none" strike="noStrike" cap="none">
                <a:solidFill>
                  <a:srgbClr val="000000"/>
                </a:solidFill>
                <a:latin typeface="Calibri"/>
                <a:ea typeface="Calibri"/>
                <a:cs typeface="Calibri"/>
                <a:sym typeface="Calibri"/>
              </a:rPr>
              <a:t>8</a:t>
            </a:fld>
            <a:endParaRPr dirty="0">
              <a:latin typeface="Calibri"/>
              <a:ea typeface="Calibri"/>
              <a:cs typeface="Calibri"/>
              <a:sym typeface="Calibri"/>
            </a:endParaRPr>
          </a:p>
        </p:txBody>
      </p:sp>
      <p:pic>
        <p:nvPicPr>
          <p:cNvPr id="4" name="Picture 3">
            <a:extLst>
              <a:ext uri="{FF2B5EF4-FFF2-40B4-BE49-F238E27FC236}">
                <a16:creationId xmlns:a16="http://schemas.microsoft.com/office/drawing/2014/main" id="{0EDC67FD-24A1-9E9E-12E5-E32F3026DCF0}"/>
              </a:ext>
            </a:extLst>
          </p:cNvPr>
          <p:cNvPicPr>
            <a:picLocks noChangeAspect="1"/>
          </p:cNvPicPr>
          <p:nvPr/>
        </p:nvPicPr>
        <p:blipFill rotWithShape="1">
          <a:blip r:embed="rId3"/>
          <a:srcRect l="10270" t="578" r="14134" b="4045"/>
          <a:stretch/>
        </p:blipFill>
        <p:spPr>
          <a:xfrm>
            <a:off x="-1" y="0"/>
            <a:ext cx="9144001" cy="5143500"/>
          </a:xfrm>
          <a:prstGeom prst="rect">
            <a:avLst/>
          </a:prstGeom>
        </p:spPr>
      </p:pic>
      <p:sp>
        <p:nvSpPr>
          <p:cNvPr id="2" name="TextBox 1">
            <a:extLst>
              <a:ext uri="{FF2B5EF4-FFF2-40B4-BE49-F238E27FC236}">
                <a16:creationId xmlns:a16="http://schemas.microsoft.com/office/drawing/2014/main" id="{BBFDD8D2-6FFB-C881-196D-0EEA9F506D78}"/>
              </a:ext>
            </a:extLst>
          </p:cNvPr>
          <p:cNvSpPr txBox="1"/>
          <p:nvPr/>
        </p:nvSpPr>
        <p:spPr>
          <a:xfrm>
            <a:off x="300542" y="4802943"/>
            <a:ext cx="1535693" cy="188449"/>
          </a:xfrm>
          <a:prstGeom prst="rect">
            <a:avLst/>
          </a:prstGeom>
          <a:noFill/>
        </p:spPr>
        <p:txBody>
          <a:bodyPr wrap="square" rtlCol="0">
            <a:spAutoFit/>
          </a:bodyPr>
          <a:lstStyle/>
          <a:p>
            <a:r>
              <a:rPr lang="en-US" sz="600" dirty="0">
                <a:solidFill>
                  <a:schemeClr val="tx1"/>
                </a:solidFill>
              </a:rPr>
              <a:t>AAQ-Q-06     Revision: 1     27/10/2023</a:t>
            </a:r>
            <a:endParaRPr lang="en-AU" sz="600" dirty="0">
              <a:solidFill>
                <a:schemeClr val="tx1"/>
              </a:solidFill>
            </a:endParaRPr>
          </a:p>
        </p:txBody>
      </p:sp>
    </p:spTree>
    <p:extLst>
      <p:ext uri="{BB962C8B-B14F-4D97-AF65-F5344CB8AC3E}">
        <p14:creationId xmlns:p14="http://schemas.microsoft.com/office/powerpoint/2010/main" val="402554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4"/>
        <p:cNvGrpSpPr/>
        <p:nvPr/>
      </p:nvGrpSpPr>
      <p:grpSpPr>
        <a:xfrm>
          <a:off x="0" y="0"/>
          <a:ext cx="0" cy="0"/>
          <a:chOff x="0" y="0"/>
          <a:chExt cx="0" cy="0"/>
        </a:xfrm>
      </p:grpSpPr>
      <p:sp>
        <p:nvSpPr>
          <p:cNvPr id="65" name="Google Shape;65;g24254306139_0_0"/>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US" sz="3600" b="1" dirty="0">
                <a:solidFill>
                  <a:srgbClr val="000000"/>
                </a:solidFill>
                <a:latin typeface="Calibri"/>
                <a:cs typeface="Calibri"/>
              </a:rPr>
              <a:t>Community Support Services </a:t>
            </a:r>
            <a:r>
              <a:rPr lang="en-US" sz="2400" dirty="0">
                <a:solidFill>
                  <a:srgbClr val="000000"/>
                </a:solidFill>
                <a:latin typeface="Calibri"/>
                <a:cs typeface="Calibri"/>
              </a:rPr>
              <a:t>(continued)</a:t>
            </a:r>
            <a:endParaRPr sz="3420" dirty="0">
              <a:solidFill>
                <a:srgbClr val="003EA5"/>
              </a:solidFill>
              <a:latin typeface="Calibri"/>
              <a:ea typeface="Calibri"/>
              <a:cs typeface="Calibri"/>
              <a:sym typeface="Calibri"/>
            </a:endParaRPr>
          </a:p>
        </p:txBody>
      </p:sp>
      <p:sp>
        <p:nvSpPr>
          <p:cNvPr id="67" name="Google Shape;67;g24254306139_0_0"/>
          <p:cNvSpPr txBox="1"/>
          <p:nvPr/>
        </p:nvSpPr>
        <p:spPr>
          <a:xfrm>
            <a:off x="8135025" y="4686300"/>
            <a:ext cx="7992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en-US" sz="1400" i="0" u="none" strike="noStrike" cap="none">
                <a:solidFill>
                  <a:srgbClr val="000000"/>
                </a:solidFill>
                <a:latin typeface="Calibri"/>
                <a:ea typeface="Calibri"/>
                <a:cs typeface="Calibri"/>
                <a:sym typeface="Calibri"/>
              </a:rPr>
              <a:t>9</a:t>
            </a:fld>
            <a:endParaRPr dirty="0">
              <a:latin typeface="Calibri"/>
              <a:ea typeface="Calibri"/>
              <a:cs typeface="Calibri"/>
              <a:sym typeface="Calibri"/>
            </a:endParaRPr>
          </a:p>
        </p:txBody>
      </p:sp>
      <p:sp>
        <p:nvSpPr>
          <p:cNvPr id="2" name="Google Shape;66;g24254306139_0_0">
            <a:extLst>
              <a:ext uri="{FF2B5EF4-FFF2-40B4-BE49-F238E27FC236}">
                <a16:creationId xmlns:a16="http://schemas.microsoft.com/office/drawing/2014/main" id="{404D18CE-9A17-F9C8-C106-EC3259D36075}"/>
              </a:ext>
            </a:extLst>
          </p:cNvPr>
          <p:cNvSpPr txBox="1">
            <a:spLocks/>
          </p:cNvSpPr>
          <p:nvPr/>
        </p:nvSpPr>
        <p:spPr>
          <a:xfrm>
            <a:off x="311701" y="1140064"/>
            <a:ext cx="8248311" cy="32760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2"/>
              </a:buClr>
              <a:buSzPts val="1800"/>
              <a:buFont typeface="Arial"/>
              <a:buChar char="●"/>
              <a:defRPr sz="1800" b="0" i="0" u="none" strike="noStrike" cap="none">
                <a:solidFill>
                  <a:schemeClr val="lt2"/>
                </a:solidFill>
                <a:latin typeface="Arial"/>
                <a:ea typeface="Arial"/>
                <a:cs typeface="Arial"/>
                <a:sym typeface="Arial"/>
              </a:defRPr>
            </a:lvl1pPr>
            <a:lvl2pPr marL="914400" marR="0" lvl="1"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3pPr>
            <a:lvl4pPr marL="1828800" marR="0" lvl="3"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4pPr>
            <a:lvl5pPr marL="2286000" marR="0" lvl="4"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5pPr>
            <a:lvl6pPr marL="2743200" marR="0" lvl="5"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6pPr>
            <a:lvl7pPr marL="3200400" marR="0" lvl="6"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7pPr>
            <a:lvl8pPr marL="3657600" marR="0" lvl="7"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8pPr>
            <a:lvl9pPr marL="4114800" marR="0" lvl="8"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9pPr>
          </a:lstStyle>
          <a:p>
            <a:pPr fontAlgn="base">
              <a:lnSpc>
                <a:spcPct val="100000"/>
              </a:lnSpc>
              <a:spcBef>
                <a:spcPts val="600"/>
              </a:spcBef>
              <a:spcAft>
                <a:spcPts val="600"/>
              </a:spcAft>
            </a:pPr>
            <a:r>
              <a:rPr lang="en-US" sz="2000" dirty="0">
                <a:solidFill>
                  <a:srgbClr val="404041"/>
                </a:solidFill>
                <a:latin typeface="Calibri" panose="020F0502020204030204" pitchFamily="34" charset="0"/>
                <a:cs typeface="Calibri" panose="020F0502020204030204" pitchFamily="34" charset="0"/>
              </a:rPr>
              <a:t>Our services aim to support each one of our clients to build relationships, pursue their interests and hobbies, and maintain independence, while simultaneously providing their carers or loved ones with a temporary break from their caring role</a:t>
            </a:r>
          </a:p>
          <a:p>
            <a:pPr fontAlgn="base">
              <a:lnSpc>
                <a:spcPct val="100000"/>
              </a:lnSpc>
              <a:spcBef>
                <a:spcPts val="600"/>
              </a:spcBef>
              <a:spcAft>
                <a:spcPts val="600"/>
              </a:spcAft>
            </a:pPr>
            <a:r>
              <a:rPr lang="en-US" sz="2000" dirty="0">
                <a:solidFill>
                  <a:srgbClr val="404041"/>
                </a:solidFill>
                <a:latin typeface="Calibri" panose="020F0502020204030204" pitchFamily="34" charset="0"/>
                <a:cs typeface="Calibri" panose="020F0502020204030204" pitchFamily="34" charset="0"/>
              </a:rPr>
              <a:t>We offer flexible options whereby we deliver services within the comfort of our residences or Multi Service </a:t>
            </a:r>
            <a:r>
              <a:rPr lang="en-US" sz="2000" dirty="0" err="1">
                <a:solidFill>
                  <a:srgbClr val="404041"/>
                </a:solidFill>
                <a:latin typeface="Calibri" panose="020F0502020204030204" pitchFamily="34" charset="0"/>
                <a:cs typeface="Calibri" panose="020F0502020204030204" pitchFamily="34" charset="0"/>
              </a:rPr>
              <a:t>Centres</a:t>
            </a:r>
            <a:endParaRPr lang="en-US" sz="2000" dirty="0">
              <a:solidFill>
                <a:srgbClr val="404041"/>
              </a:solidFill>
              <a:latin typeface="Calibri" panose="020F0502020204030204" pitchFamily="34" charset="0"/>
              <a:cs typeface="Calibri" panose="020F0502020204030204" pitchFamily="34" charset="0"/>
            </a:endParaRPr>
          </a:p>
          <a:p>
            <a:pPr fontAlgn="base">
              <a:lnSpc>
                <a:spcPct val="100000"/>
              </a:lnSpc>
              <a:spcBef>
                <a:spcPts val="600"/>
              </a:spcBef>
              <a:spcAft>
                <a:spcPts val="600"/>
              </a:spcAft>
            </a:pPr>
            <a:r>
              <a:rPr lang="en-US" sz="2000" dirty="0">
                <a:solidFill>
                  <a:srgbClr val="404041"/>
                </a:solidFill>
                <a:latin typeface="Calibri" panose="020F0502020204030204" pitchFamily="34" charset="0"/>
                <a:cs typeface="Calibri" panose="020F0502020204030204" pitchFamily="34" charset="0"/>
              </a:rPr>
              <a:t>We are approved to deliver government funded programs, as well as privately funded services. </a:t>
            </a:r>
          </a:p>
        </p:txBody>
      </p:sp>
      <p:sp>
        <p:nvSpPr>
          <p:cNvPr id="3" name="TextBox 2">
            <a:extLst>
              <a:ext uri="{FF2B5EF4-FFF2-40B4-BE49-F238E27FC236}">
                <a16:creationId xmlns:a16="http://schemas.microsoft.com/office/drawing/2014/main" id="{9C1EAF91-4DDB-C8CC-78D1-5705C245EC37}"/>
              </a:ext>
            </a:extLst>
          </p:cNvPr>
          <p:cNvSpPr txBox="1"/>
          <p:nvPr/>
        </p:nvSpPr>
        <p:spPr>
          <a:xfrm>
            <a:off x="300542" y="4802943"/>
            <a:ext cx="1535693" cy="188449"/>
          </a:xfrm>
          <a:prstGeom prst="rect">
            <a:avLst/>
          </a:prstGeom>
          <a:noFill/>
        </p:spPr>
        <p:txBody>
          <a:bodyPr wrap="square" rtlCol="0">
            <a:spAutoFit/>
          </a:bodyPr>
          <a:lstStyle/>
          <a:p>
            <a:r>
              <a:rPr lang="en-US" sz="600" dirty="0">
                <a:solidFill>
                  <a:schemeClr val="bg1"/>
                </a:solidFill>
              </a:rPr>
              <a:t>AAQ-Q-06     Revision: 1     27/10/2023</a:t>
            </a:r>
            <a:endParaRPr lang="en-AU" sz="600" dirty="0">
              <a:solidFill>
                <a:schemeClr val="bg1"/>
              </a:solidFill>
            </a:endParaRPr>
          </a:p>
        </p:txBody>
      </p:sp>
    </p:spTree>
    <p:extLst>
      <p:ext uri="{BB962C8B-B14F-4D97-AF65-F5344CB8AC3E}">
        <p14:creationId xmlns:p14="http://schemas.microsoft.com/office/powerpoint/2010/main" val="3317097783"/>
      </p:ext>
    </p:extLst>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610</TotalTime>
  <Words>1454</Words>
  <Application>Microsoft Office PowerPoint</Application>
  <PresentationFormat>On-screen Show (16:9)</PresentationFormat>
  <Paragraphs>227</Paragraphs>
  <Slides>29</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effra reg otf</vt:lpstr>
      <vt:lpstr>Times New Roman</vt:lpstr>
      <vt:lpstr>unset</vt:lpstr>
      <vt:lpstr>Simple Dark</vt:lpstr>
      <vt:lpstr>About AQ</vt:lpstr>
      <vt:lpstr>PowerPoint Presentation</vt:lpstr>
      <vt:lpstr>Empowering Independence &amp; Wellbeing</vt:lpstr>
      <vt:lpstr>Multi Service Centres</vt:lpstr>
      <vt:lpstr>Embracing Quality of Life by Providing</vt:lpstr>
      <vt:lpstr>PowerPoint Presentation</vt:lpstr>
      <vt:lpstr>Community Support Services</vt:lpstr>
      <vt:lpstr>PowerPoint Presentation</vt:lpstr>
      <vt:lpstr>Community Support Services (continued)</vt:lpstr>
      <vt:lpstr>PowerPoint Presentation</vt:lpstr>
      <vt:lpstr>Core Government Packages</vt:lpstr>
      <vt:lpstr>PowerPoint Presentation</vt:lpstr>
      <vt:lpstr>AQ Multi Service Centres</vt:lpstr>
      <vt:lpstr>Living Options</vt:lpstr>
      <vt:lpstr>Education &amp; Resources</vt:lpstr>
      <vt:lpstr>Living Options (continued)</vt:lpstr>
      <vt:lpstr>Education &amp; Resources</vt:lpstr>
      <vt:lpstr>Individual Residential Care Types </vt:lpstr>
      <vt:lpstr>PowerPoint Presentation</vt:lpstr>
      <vt:lpstr>AQ Residences</vt:lpstr>
      <vt:lpstr>Education &amp; Resources</vt:lpstr>
      <vt:lpstr>Education &amp; Resources</vt:lpstr>
      <vt:lpstr>Education &amp; Resources (continued)</vt:lpstr>
      <vt:lpstr>Rehabilitation &amp; Allied Health</vt:lpstr>
      <vt:lpstr>Qualified Health Professionals</vt:lpstr>
      <vt:lpstr>AQ Rehab &amp; AQ Health</vt:lpstr>
      <vt:lpstr>AQ Rehab &amp; AQ Health Services</vt:lpstr>
      <vt:lpstr>Rehabilitation &amp; Allied Health</vt:lpstr>
      <vt:lpstr>Alzheimer’s Queensland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Sanjeeta Mackrani</dc:creator>
  <cp:lastModifiedBy>Raeleigh Farley</cp:lastModifiedBy>
  <cp:revision>13</cp:revision>
  <dcterms:created xsi:type="dcterms:W3CDTF">2014-12-01T04:35:12Z</dcterms:created>
  <dcterms:modified xsi:type="dcterms:W3CDTF">2023-11-22T23:20:39Z</dcterms:modified>
</cp:coreProperties>
</file>